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67" r:id="rId6"/>
    <p:sldId id="269" r:id="rId7"/>
    <p:sldId id="277" r:id="rId8"/>
    <p:sldId id="270" r:id="rId9"/>
    <p:sldId id="268" r:id="rId10"/>
    <p:sldId id="278" r:id="rId11"/>
    <p:sldId id="273" r:id="rId12"/>
    <p:sldId id="279" r:id="rId13"/>
    <p:sldId id="280" r:id="rId14"/>
    <p:sldId id="281" r:id="rId15"/>
    <p:sldId id="284" r:id="rId16"/>
    <p:sldId id="283" r:id="rId17"/>
    <p:sldId id="282" r:id="rId18"/>
    <p:sldId id="276" r:id="rId19"/>
    <p:sldId id="275" r:id="rId20"/>
    <p:sldId id="266" r:id="rId21"/>
  </p:sldIdLst>
  <p:sldSz cx="12192000" cy="6858000"/>
  <p:notesSz cx="6858000" cy="9144000"/>
  <p:embeddedFontLst>
    <p:embeddedFont>
      <p:font typeface="나눔스퀘어_ac" panose="020B0600000101010101" pitchFamily="50" charset="-127"/>
      <p:regular r:id="rId23"/>
    </p:embeddedFont>
    <p:embeddedFont>
      <p:font typeface="나눔스퀘어_ac Bold" panose="020B0600000101010101" pitchFamily="50" charset="-127"/>
      <p:bold r:id="rId2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19" userDrawn="1">
          <p15:clr>
            <a:srgbClr val="A4A3A4"/>
          </p15:clr>
        </p15:guide>
        <p15:guide id="6" pos="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074" autoAdjust="0"/>
  </p:normalViewPr>
  <p:slideViewPr>
    <p:cSldViewPr snapToGrid="0" showGuides="1">
      <p:cViewPr varScale="1">
        <p:scale>
          <a:sx n="133" d="100"/>
          <a:sy n="133" d="100"/>
        </p:scale>
        <p:origin x="532" y="80"/>
      </p:cViewPr>
      <p:guideLst>
        <p:guide pos="3840"/>
        <p:guide orient="horz" pos="2160"/>
        <p:guide orient="horz" pos="799"/>
        <p:guide pos="619"/>
        <p:guide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e" userId="030d6e7dc8e66656" providerId="LiveId" clId="{833E9028-1CB2-439E-AEED-1CE9992EE0A7}"/>
    <pc:docChg chg="modSld">
      <pc:chgData name="Base" userId="030d6e7dc8e66656" providerId="LiveId" clId="{833E9028-1CB2-439E-AEED-1CE9992EE0A7}" dt="2024-04-17T12:42:18.176" v="5"/>
      <pc:docMkLst>
        <pc:docMk/>
      </pc:docMkLst>
      <pc:sldChg chg="modSp mod">
        <pc:chgData name="Base" userId="030d6e7dc8e66656" providerId="LiveId" clId="{833E9028-1CB2-439E-AEED-1CE9992EE0A7}" dt="2024-04-17T12:42:18.176" v="5"/>
        <pc:sldMkLst>
          <pc:docMk/>
          <pc:sldMk cId="1162730795" sldId="316"/>
        </pc:sldMkLst>
        <pc:spChg chg="mod">
          <ac:chgData name="Base" userId="030d6e7dc8e66656" providerId="LiveId" clId="{833E9028-1CB2-439E-AEED-1CE9992EE0A7}" dt="2024-04-17T12:42:18.176" v="5"/>
          <ac:spMkLst>
            <pc:docMk/>
            <pc:sldMk cId="1162730795" sldId="316"/>
            <ac:spMk id="8" creationId="{4694D083-AD2B-BD33-22B1-FDA2075CB23F}"/>
          </ac:spMkLst>
        </pc:spChg>
      </pc:sldChg>
    </pc:docChg>
  </pc:docChgLst>
  <pc:docChgLst>
    <pc:chgData name="Base" userId="030d6e7dc8e66656" providerId="LiveId" clId="{AB12B4F9-3CE7-4638-B441-B0D3016EAC41}"/>
    <pc:docChg chg="undo redo custSel addSld delSld modSld">
      <pc:chgData name="Base" userId="030d6e7dc8e66656" providerId="LiveId" clId="{AB12B4F9-3CE7-4638-B441-B0D3016EAC41}" dt="2024-03-26T04:54:14.446" v="127" actId="2696"/>
      <pc:docMkLst>
        <pc:docMk/>
      </pc:docMkLst>
      <pc:sldChg chg="modSp">
        <pc:chgData name="Base" userId="030d6e7dc8e66656" providerId="LiveId" clId="{AB12B4F9-3CE7-4638-B441-B0D3016EAC41}" dt="2024-03-26T04:42:17.388" v="21"/>
        <pc:sldMkLst>
          <pc:docMk/>
          <pc:sldMk cId="202763641" sldId="263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202763641" sldId="263"/>
            <ac:spMk id="3" creationId="{8AB66D7F-3060-B828-0534-18FE510D61C2}"/>
          </ac:spMkLst>
        </pc:spChg>
      </pc:sldChg>
      <pc:sldChg chg="addSp delSp modSp mod">
        <pc:chgData name="Base" userId="030d6e7dc8e66656" providerId="LiveId" clId="{AB12B4F9-3CE7-4638-B441-B0D3016EAC41}" dt="2024-03-26T04:53:48.481" v="126"/>
        <pc:sldMkLst>
          <pc:docMk/>
          <pc:sldMk cId="723436035" sldId="295"/>
        </pc:sldMkLst>
        <pc:grpChg chg="del">
          <ac:chgData name="Base" userId="030d6e7dc8e66656" providerId="LiveId" clId="{AB12B4F9-3CE7-4638-B441-B0D3016EAC41}" dt="2024-03-26T04:52:46.511" v="121" actId="478"/>
          <ac:grpSpMkLst>
            <pc:docMk/>
            <pc:sldMk cId="723436035" sldId="295"/>
            <ac:grpSpMk id="11" creationId="{6803C816-8508-E76E-C443-2E72966CD587}"/>
          </ac:grpSpMkLst>
        </pc:grpChg>
        <pc:picChg chg="add mod">
          <ac:chgData name="Base" userId="030d6e7dc8e66656" providerId="LiveId" clId="{AB12B4F9-3CE7-4638-B441-B0D3016EAC41}" dt="2024-03-26T04:53:48.481" v="126"/>
          <ac:picMkLst>
            <pc:docMk/>
            <pc:sldMk cId="723436035" sldId="295"/>
            <ac:picMk id="6" creationId="{D7116434-92E3-D868-30EE-B9E31DD30BB6}"/>
          </ac:picMkLst>
        </pc:picChg>
      </pc:sldChg>
      <pc:sldChg chg="modSp mod">
        <pc:chgData name="Base" userId="030d6e7dc8e66656" providerId="LiveId" clId="{AB12B4F9-3CE7-4638-B441-B0D3016EAC41}" dt="2024-03-26T04:42:45.795" v="59" actId="20577"/>
        <pc:sldMkLst>
          <pc:docMk/>
          <pc:sldMk cId="277085907" sldId="296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277085907" sldId="296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42:45.795" v="59" actId="20577"/>
          <ac:spMkLst>
            <pc:docMk/>
            <pc:sldMk cId="277085907" sldId="296"/>
            <ac:spMk id="9" creationId="{4E883AAF-D2E5-0690-7151-7C674088479D}"/>
          </ac:spMkLst>
        </pc:spChg>
        <pc:spChg chg="mod">
          <ac:chgData name="Base" userId="030d6e7dc8e66656" providerId="LiveId" clId="{AB12B4F9-3CE7-4638-B441-B0D3016EAC41}" dt="2024-03-26T04:41:51.600" v="17"/>
          <ac:spMkLst>
            <pc:docMk/>
            <pc:sldMk cId="277085907" sldId="296"/>
            <ac:spMk id="16" creationId="{F9BF2543-A71B-642A-EC2C-476F883A30A5}"/>
          </ac:spMkLst>
        </pc:spChg>
        <pc:spChg chg="mod">
          <ac:chgData name="Base" userId="030d6e7dc8e66656" providerId="LiveId" clId="{AB12B4F9-3CE7-4638-B441-B0D3016EAC41}" dt="2024-03-26T04:41:57.763" v="18"/>
          <ac:spMkLst>
            <pc:docMk/>
            <pc:sldMk cId="277085907" sldId="296"/>
            <ac:spMk id="20" creationId="{99E2AF8D-4149-736D-3E4D-95AC9455ADD6}"/>
          </ac:spMkLst>
        </pc:spChg>
        <pc:spChg chg="mod">
          <ac:chgData name="Base" userId="030d6e7dc8e66656" providerId="LiveId" clId="{AB12B4F9-3CE7-4638-B441-B0D3016EAC41}" dt="2024-03-26T04:41:59.605" v="19"/>
          <ac:spMkLst>
            <pc:docMk/>
            <pc:sldMk cId="277085907" sldId="296"/>
            <ac:spMk id="21" creationId="{62FC179D-5956-8F1E-650C-7FF2918616D3}"/>
          </ac:spMkLst>
        </pc:spChg>
        <pc:spChg chg="mod">
          <ac:chgData name="Base" userId="030d6e7dc8e66656" providerId="LiveId" clId="{AB12B4F9-3CE7-4638-B441-B0D3016EAC41}" dt="2024-03-26T04:42:02.081" v="20"/>
          <ac:spMkLst>
            <pc:docMk/>
            <pc:sldMk cId="277085907" sldId="296"/>
            <ac:spMk id="22" creationId="{BA043CEF-7896-9E88-EC5F-D3BE56E16B1B}"/>
          </ac:spMkLst>
        </pc:spChg>
      </pc:sldChg>
      <pc:sldChg chg="del">
        <pc:chgData name="Base" userId="030d6e7dc8e66656" providerId="LiveId" clId="{AB12B4F9-3CE7-4638-B441-B0D3016EAC41}" dt="2024-03-26T04:54:14.446" v="127" actId="2696"/>
        <pc:sldMkLst>
          <pc:docMk/>
          <pc:sldMk cId="2996116240" sldId="298"/>
        </pc:sldMkLst>
      </pc:sldChg>
      <pc:sldChg chg="addSp delSp modSp mod">
        <pc:chgData name="Base" userId="030d6e7dc8e66656" providerId="LiveId" clId="{AB12B4F9-3CE7-4638-B441-B0D3016EAC41}" dt="2024-03-26T04:51:00.361" v="117" actId="6549"/>
        <pc:sldMkLst>
          <pc:docMk/>
          <pc:sldMk cId="3973639273" sldId="299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3973639273" sldId="299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51:00.361" v="117" actId="6549"/>
          <ac:spMkLst>
            <pc:docMk/>
            <pc:sldMk cId="3973639273" sldId="299"/>
            <ac:spMk id="22" creationId="{DE7CF7AF-4686-3E8B-69A5-FCD854C439F2}"/>
          </ac:spMkLst>
        </pc:spChg>
        <pc:grpChg chg="add mod">
          <ac:chgData name="Base" userId="030d6e7dc8e66656" providerId="LiveId" clId="{AB12B4F9-3CE7-4638-B441-B0D3016EAC41}" dt="2024-03-26T04:48:16.078" v="79" actId="14100"/>
          <ac:grpSpMkLst>
            <pc:docMk/>
            <pc:sldMk cId="3973639273" sldId="299"/>
            <ac:grpSpMk id="9" creationId="{D35DE22F-FD76-0D17-7A19-855FAF3C5493}"/>
          </ac:grpSpMkLst>
        </pc:grpChg>
        <pc:grpChg chg="add mod">
          <ac:chgData name="Base" userId="030d6e7dc8e66656" providerId="LiveId" clId="{AB12B4F9-3CE7-4638-B441-B0D3016EAC41}" dt="2024-03-26T04:50:27.985" v="93" actId="1076"/>
          <ac:grpSpMkLst>
            <pc:docMk/>
            <pc:sldMk cId="3973639273" sldId="299"/>
            <ac:grpSpMk id="11" creationId="{55F8995F-B520-DC55-0504-15F717A9365E}"/>
          </ac:grpSpMkLst>
        </pc:grpChg>
        <pc:grpChg chg="del">
          <ac:chgData name="Base" userId="030d6e7dc8e66656" providerId="LiveId" clId="{AB12B4F9-3CE7-4638-B441-B0D3016EAC41}" dt="2024-03-26T04:49:40.876" v="82" actId="165"/>
          <ac:grpSpMkLst>
            <pc:docMk/>
            <pc:sldMk cId="3973639273" sldId="299"/>
            <ac:grpSpMk id="21" creationId="{0D1CE586-2BF1-7749-BAD6-A26994AC573C}"/>
          </ac:grpSpMkLst>
        </pc:grp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5" creationId="{240105A2-C07F-4EBE-1984-0A85B844DD67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6" creationId="{B862F016-CC37-61F4-188C-33E0FB2EDA65}"/>
          </ac:picMkLst>
        </pc:pic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7" creationId="{6B773BE0-1F04-0612-41CB-3350C5169657}"/>
          </ac:picMkLst>
        </pc:pic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8" creationId="{CAD94F22-6635-87EA-89FD-A59C4A2B8464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0" creationId="{56A526D4-0668-A397-D6E5-8B746B2C52D2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2" creationId="{02488952-EF44-CC3F-7C5B-86C80802A357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6" creationId="{B050FCE1-F893-FF4B-A64C-DBAC233B7F42}"/>
          </ac:picMkLst>
        </pc:picChg>
        <pc:picChg chg="mod topLvl modCrop">
          <ac:chgData name="Base" userId="030d6e7dc8e66656" providerId="LiveId" clId="{AB12B4F9-3CE7-4638-B441-B0D3016EAC41}" dt="2024-03-26T04:50:23.588" v="92" actId="164"/>
          <ac:picMkLst>
            <pc:docMk/>
            <pc:sldMk cId="3973639273" sldId="299"/>
            <ac:picMk id="18" creationId="{D5D1DD09-DF38-C835-60D8-ACDA8A2DBDB7}"/>
          </ac:picMkLst>
        </pc:picChg>
        <pc:picChg chg="mod topLvl modCrop">
          <ac:chgData name="Base" userId="030d6e7dc8e66656" providerId="LiveId" clId="{AB12B4F9-3CE7-4638-B441-B0D3016EAC41}" dt="2024-03-26T04:50:23.588" v="92" actId="164"/>
          <ac:picMkLst>
            <pc:docMk/>
            <pc:sldMk cId="3973639273" sldId="299"/>
            <ac:picMk id="20" creationId="{CF49E491-B9C0-800F-8CDD-C86A95049945}"/>
          </ac:picMkLst>
        </pc:picChg>
      </pc:sldChg>
      <pc:sldChg chg="modSp mod">
        <pc:chgData name="Base" userId="030d6e7dc8e66656" providerId="LiveId" clId="{AB12B4F9-3CE7-4638-B441-B0D3016EAC41}" dt="2024-03-26T04:42:17.388" v="21"/>
        <pc:sldMkLst>
          <pc:docMk/>
          <pc:sldMk cId="3199859780" sldId="300"/>
        </pc:sldMkLst>
        <pc:spChg chg="mod">
          <ac:chgData name="Base" userId="030d6e7dc8e66656" providerId="LiveId" clId="{AB12B4F9-3CE7-4638-B441-B0D3016EAC41}" dt="2024-03-26T04:41:23.290" v="8" actId="20577"/>
          <ac:spMkLst>
            <pc:docMk/>
            <pc:sldMk cId="3199859780" sldId="300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16" creationId="{F9BF2543-A71B-642A-EC2C-476F883A30A5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0" creationId="{99E2AF8D-4149-736D-3E4D-95AC9455ADD6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1" creationId="{62FC179D-5956-8F1E-650C-7FF2918616D3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2" creationId="{BA043CEF-7896-9E88-EC5F-D3BE56E16B1B}"/>
          </ac:spMkLst>
        </pc:spChg>
      </pc:sldChg>
      <pc:sldChg chg="addSp modSp add">
        <pc:chgData name="Base" userId="030d6e7dc8e66656" providerId="LiveId" clId="{AB12B4F9-3CE7-4638-B441-B0D3016EAC41}" dt="2024-03-26T04:53:21.040" v="123"/>
        <pc:sldMkLst>
          <pc:docMk/>
          <pc:sldMk cId="3060946440" sldId="301"/>
        </pc:sldMkLst>
        <pc:picChg chg="add mod">
          <ac:chgData name="Base" userId="030d6e7dc8e66656" providerId="LiveId" clId="{AB12B4F9-3CE7-4638-B441-B0D3016EAC41}" dt="2024-03-26T04:53:21.040" v="123"/>
          <ac:picMkLst>
            <pc:docMk/>
            <pc:sldMk cId="3060946440" sldId="301"/>
            <ac:picMk id="5" creationId="{8D152F68-E008-ABA1-67F7-8ECDF401F1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84DF9-598C-714A-93A5-7D17D08AAA11}" type="datetimeFigureOut">
              <a:rPr kumimoji="1" lang="x-none" altLang="en-US" smtClean="0"/>
              <a:t>2024-06-11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8166-FDCC-1347-8A48-C2D1CB7BCF58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3896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1A70-0AEA-EFD2-D656-EE2A3466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25E163-0C0B-C2DD-D007-E278943B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CDB3CC-1AC4-76A7-5AB8-EFC724FB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D2B20E1-C9BC-5C22-02BE-DB9D2B7A2341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날짜 개체 틀 3">
            <a:extLst>
              <a:ext uri="{FF2B5EF4-FFF2-40B4-BE49-F238E27FC236}">
                <a16:creationId xmlns:a16="http://schemas.microsoft.com/office/drawing/2014/main" id="{117A6635-FA67-4222-DC33-00B1C80D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D0A1751D-2865-FE03-C342-4FC5F87A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104C6BB4-8455-0B95-1F0C-212C1C05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26DD9AC-6BAC-083D-725F-0023B3239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5E28-845F-6260-CD8E-ABEE6ED2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4BEF4D-DBCA-A0C3-E34C-2771072EB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FB100-AEA5-C274-805A-6BE8C332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377D6D-3B05-5244-CBAF-D040D6EE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FA4A-EB99-B64B-ACF4-B89C7B8C8039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88E3F-F1DE-113C-4027-11D72743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38E13-E3F2-79A1-E64E-425E08D2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358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37FE-02CF-8D33-CFAE-F1B49E1C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7C842-7DCF-7B5F-075A-FC650EE7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64C48-4D49-C7E9-0F2E-D2A81231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5440-9A21-BC41-8AFB-46B91898BFE3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EEEF-B84B-558C-B166-4EAD7EE2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AE40D-E196-B1DF-1972-705DC33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65745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6A16E-A36E-0523-B5C1-93A119942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61F3B4-7E00-74E6-B706-E77A5868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B58A0-E78F-7CD6-9521-89E4F6CE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A634-B434-C144-BCA2-D3D15E9F80DB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C9369-2C6A-2B55-FA93-9F8280FF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1847B-F87E-74E1-1E81-80E2F7B1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211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0F8-D169-A075-9573-ECB8A0A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20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772B-23A7-2D92-1E72-B4200577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963"/>
            <a:ext cx="10515600" cy="512200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 b="0" i="0">
                <a:solidFill>
                  <a:schemeClr val="tx1"/>
                </a:solidFill>
                <a:latin typeface="+mn-ea"/>
                <a:ea typeface="+mn-ea"/>
              </a:defRPr>
            </a:lvl1pPr>
            <a:lvl2pPr marL="685800" indent="-228600">
              <a:lnSpc>
                <a:spcPct val="140000"/>
              </a:lnSpc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40000"/>
              </a:lnSpc>
              <a:defRPr sz="1200" b="0" i="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F897-6020-9A43-8C03-7356B26C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E6E0-3FC9-EFC0-7859-DC3BAAD1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D61F-2EB2-D32F-3393-8B22702B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B356-25AB-143F-B55E-FFDD26692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2240A18-D7CC-FB2A-19AB-F3D5A42AA08B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53D4E0A-7020-3B73-1B70-40C404D5ED0A}"/>
              </a:ext>
            </a:extLst>
          </p:cNvPr>
          <p:cNvCxnSpPr>
            <a:cxnSpLocks/>
          </p:cNvCxnSpPr>
          <p:nvPr userDrawn="1"/>
        </p:nvCxnSpPr>
        <p:spPr>
          <a:xfrm>
            <a:off x="372000" y="974848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FC3ECF1-2D4D-81FE-F742-1ABF28228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0F8-D169-A075-9573-ECB8A0A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20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772B-23A7-2D92-1E72-B4200577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717"/>
            <a:ext cx="10515600" cy="434024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 b="0" i="0">
                <a:solidFill>
                  <a:schemeClr val="tx1"/>
                </a:solidFill>
                <a:latin typeface="+mn-ea"/>
                <a:ea typeface="+mn-ea"/>
              </a:defRPr>
            </a:lvl1pPr>
            <a:lvl2pPr marL="685800" indent="-228600">
              <a:lnSpc>
                <a:spcPct val="140000"/>
              </a:lnSpc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40000"/>
              </a:lnSpc>
              <a:defRPr sz="1200" b="0" i="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F897-6020-9A43-8C03-7356B26C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E6E0-3FC9-EFC0-7859-DC3BAAD1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D61F-2EB2-D32F-3393-8B22702B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B356-25AB-143F-B55E-FFDD26692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2240A18-D7CC-FB2A-19AB-F3D5A42AA08B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53D4E0A-7020-3B73-1B70-40C404D5ED0A}"/>
              </a:ext>
            </a:extLst>
          </p:cNvPr>
          <p:cNvCxnSpPr>
            <a:cxnSpLocks/>
          </p:cNvCxnSpPr>
          <p:nvPr userDrawn="1"/>
        </p:nvCxnSpPr>
        <p:spPr>
          <a:xfrm>
            <a:off x="372000" y="974848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FC3ECF1-2D4D-81FE-F742-1ABF28228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FC91FE0-D5AA-DD1D-9E17-295ECE70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6323"/>
            <a:ext cx="4322185" cy="3952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7557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31B5-D347-E620-8159-E0656332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8AB1-6E00-A0A3-A64C-7625F5E6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1128B-FED0-56F1-8509-C1150DAD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43B1-296D-604D-80DF-42C2A9BC51BA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675D9-A2D5-785A-DBD2-CD60E83A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61955-603F-506F-154F-FD7D4BD0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742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E3D87-A19F-5F26-A799-819B9A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A9AB0-7B68-EB0A-5501-9348E14D2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0C0C1-D4CD-625A-9699-69392FA13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8F4C9-C4A4-2582-7CCF-2B72744C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2CAD-BA11-CB46-8D5C-85DF978E2AEA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0B619B-1CF2-BA82-817C-E86D4025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20CFD-3EE6-008E-CC92-C245B729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65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C6EC-00F2-3866-1542-A36847C0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276DD-44F9-C866-1832-B5633EB90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7C717B-8E22-BEB9-77C8-9D29BE2FD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A62D2-6110-A159-E763-EFA1F8364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2DCD9D-0C74-B3F9-624B-25348B2F0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58D9F3-2E41-DE0A-6939-0BD6C54D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29E9-2168-AC47-8332-D463072757A3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E60E9-619E-AD2C-64C7-B8CB6076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BD6B5-DB13-EFB1-4A63-49940C8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8347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8608-2C7F-333B-729F-4A002279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B7B568-805B-0ACB-22BE-25B74C91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85A7-3BD9-6043-92E1-D2B0EA26D44F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9EDED-3763-8EB3-B123-C648CF8D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E8265-270B-6F4E-EA5A-02BCA13D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3614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B7789C-E960-C619-9819-C306A9FD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AEBD-C1FF-9443-BD40-454E7CF03C0B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4B2D7-173D-5D31-D030-F6E6F6CC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A0E12-47C4-3D6D-13F8-7BBC31AF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6638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F1FFA-C037-8D05-3606-F976AFD6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6E6A9-20EC-8E31-7D22-C06A5E61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744832-13C3-55FC-B801-052F6C7A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B612-AA36-7CA3-1420-CB2B411F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A62E-5A5D-934E-8851-6BD8539A19D8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25329-6D12-443E-5CA6-D89A6BE8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D56BD-EFDD-F4FE-CC82-5016D666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4472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152BBD-317C-9A34-8D75-795DB2A9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6782E-BF79-3DD7-7825-333A0BE7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1502B-4AB2-7D7D-7CF6-F3A004206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2326-28C8-844C-AD77-AF4BB0591D48}" type="datetime1">
              <a:rPr kumimoji="1" lang="ko-KR" altLang="en-US" smtClean="0"/>
              <a:t>2024-06-11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DEECE-3D6C-925E-42FD-C19524522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D95D1-A7B6-2A2C-FF7B-5EE88129E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637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EF34345-A049-A5D8-551B-589E668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1</a:t>
            </a:fld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8DE-7224-A346-AB73-5EC9D564CD9D}"/>
              </a:ext>
            </a:extLst>
          </p:cNvPr>
          <p:cNvSpPr txBox="1"/>
          <p:nvPr/>
        </p:nvSpPr>
        <p:spPr>
          <a:xfrm>
            <a:off x="2058677" y="1438370"/>
            <a:ext cx="80746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3D </a:t>
            </a:r>
            <a:r>
              <a:rPr kumimoji="1" lang="ko-KR" altLang="en-US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대규모 다중 사용자</a:t>
            </a:r>
            <a:br>
              <a:rPr kumimoji="1" lang="en-US" altLang="ko-KR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</a:br>
            <a:r>
              <a:rPr kumimoji="1" lang="ko-KR" altLang="en-US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온라인 </a:t>
            </a:r>
            <a:r>
              <a:rPr kumimoji="1" lang="ko-KR" altLang="en-US" sz="4800" dirty="0" err="1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샌드박스</a:t>
            </a:r>
            <a:r>
              <a:rPr kumimoji="1" lang="ko-KR" altLang="en-US" sz="48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메타버스 플랫폼</a:t>
            </a:r>
            <a:endParaRPr kumimoji="1" lang="x-none" altLang="en-US" sz="48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BDE2D-13EE-476A-51F9-B46B3DCF649A}"/>
              </a:ext>
            </a:extLst>
          </p:cNvPr>
          <p:cNvSpPr txBox="1"/>
          <p:nvPr/>
        </p:nvSpPr>
        <p:spPr>
          <a:xfrm>
            <a:off x="3991403" y="3446379"/>
            <a:ext cx="420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NEXT REALITY</a:t>
            </a:r>
            <a:r>
              <a:rPr kumimoji="1" lang="ko-KR" altLang="en-US" sz="2800" dirty="0">
                <a:latin typeface="+mn-ea"/>
              </a:rPr>
              <a:t> 팀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F1716-D5F9-77BB-CB76-A78ECF93DD7A}"/>
              </a:ext>
            </a:extLst>
          </p:cNvPr>
          <p:cNvSpPr txBox="1"/>
          <p:nvPr/>
        </p:nvSpPr>
        <p:spPr>
          <a:xfrm>
            <a:off x="4516080" y="5580848"/>
            <a:ext cx="3159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 err="1">
                <a:latin typeface="+mn-ea"/>
              </a:rPr>
              <a:t>캡스톤디자인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1 </a:t>
            </a:r>
            <a:r>
              <a:rPr kumimoji="1" lang="ko-KR" altLang="en-US" sz="2000" dirty="0">
                <a:latin typeface="+mn-ea"/>
              </a:rPr>
              <a:t>최종 발표</a:t>
            </a:r>
            <a:endParaRPr kumimoji="1" lang="x-none" altLang="en-US" sz="2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3F326-3980-C3AA-B7B8-EDFFAF79B282}"/>
              </a:ext>
            </a:extLst>
          </p:cNvPr>
          <p:cNvSpPr txBox="1"/>
          <p:nvPr/>
        </p:nvSpPr>
        <p:spPr>
          <a:xfrm>
            <a:off x="3830229" y="3973080"/>
            <a:ext cx="4531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/>
              <a:t>[          ]</a:t>
            </a:r>
            <a:endParaRPr lang="ko-KR" altLang="en-US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8ACA1-ACF9-7669-84F4-2745C3DA36C6}"/>
              </a:ext>
            </a:extLst>
          </p:cNvPr>
          <p:cNvSpPr txBox="1"/>
          <p:nvPr/>
        </p:nvSpPr>
        <p:spPr>
          <a:xfrm>
            <a:off x="3991401" y="4103151"/>
            <a:ext cx="420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+mn-ea"/>
              </a:rPr>
              <a:t>20211924 </a:t>
            </a:r>
            <a:r>
              <a:rPr kumimoji="1" lang="ko-KR" altLang="en-US" sz="2400" dirty="0">
                <a:latin typeface="+mn-ea"/>
              </a:rPr>
              <a:t>이혜림</a:t>
            </a:r>
            <a:endParaRPr kumimoji="1" lang="en-US" altLang="ko-KR" sz="2400" dirty="0">
              <a:latin typeface="+mn-ea"/>
            </a:endParaRPr>
          </a:p>
          <a:p>
            <a:pPr algn="ctr"/>
            <a:r>
              <a:rPr kumimoji="1" lang="en-US" altLang="ko-KR" sz="2400" dirty="0">
                <a:latin typeface="+mn-ea"/>
              </a:rPr>
              <a:t>20181618 </a:t>
            </a:r>
            <a:r>
              <a:rPr kumimoji="1" lang="ko-KR" altLang="en-US" sz="2400" dirty="0">
                <a:latin typeface="+mn-ea"/>
              </a:rPr>
              <a:t>박준서</a:t>
            </a:r>
            <a:endParaRPr kumimoji="1" lang="en-US" altLang="ko-KR" sz="2400" dirty="0">
              <a:latin typeface="+mn-ea"/>
            </a:endParaRPr>
          </a:p>
          <a:p>
            <a:pPr algn="ctr"/>
            <a:r>
              <a:rPr kumimoji="1" lang="en-US" altLang="ko-KR" sz="2400" dirty="0">
                <a:latin typeface="+mn-ea"/>
              </a:rPr>
              <a:t>20211901 </a:t>
            </a:r>
            <a:r>
              <a:rPr kumimoji="1" lang="ko-KR" altLang="en-US" sz="2400" dirty="0">
                <a:latin typeface="+mn-ea"/>
              </a:rPr>
              <a:t>최준혁</a:t>
            </a:r>
            <a:endParaRPr kumimoji="1"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413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주요 기능 목록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10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멀티플레이 </a:t>
            </a:r>
            <a:r>
              <a:rPr lang="en-US" altLang="ko-KR" b="1"/>
              <a:t>(</a:t>
            </a:r>
            <a:r>
              <a:rPr lang="ko-KR" altLang="en-US" b="1"/>
              <a:t>공통</a:t>
            </a:r>
            <a:r>
              <a:rPr lang="en-US" altLang="ko-KR" b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76842-AC15-7433-6B67-64B8D74A6504}"/>
              </a:ext>
            </a:extLst>
          </p:cNvPr>
          <p:cNvSpPr txBox="1"/>
          <p:nvPr/>
        </p:nvSpPr>
        <p:spPr>
          <a:xfrm>
            <a:off x="1321593" y="1561545"/>
            <a:ext cx="923522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멀티플레이를 구현하기 위하여</a:t>
            </a:r>
            <a:r>
              <a:rPr lang="en-US" altLang="ko-KR" sz="1600"/>
              <a:t>, </a:t>
            </a:r>
            <a:r>
              <a:rPr lang="ko-KR" altLang="en-US" sz="1600"/>
              <a:t>클라이언트와 서버 간에 어떤 데이터를 주고 받을지 프로토콜 정립 </a:t>
            </a:r>
            <a:r>
              <a:rPr lang="en-US" altLang="ko-KR" sz="1600"/>
              <a:t>=&gt; Schema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/>
              <a:t>Schema : CommandName$SendUserId;SendTime;OtherMessage (CommandName</a:t>
            </a:r>
            <a:r>
              <a:rPr lang="ko-KR" altLang="en-US" sz="1600"/>
              <a:t>에 따라 다름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E7D33A-6D9F-3A1A-9B32-EFE3CF11B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745"/>
              </p:ext>
            </p:extLst>
          </p:nvPr>
        </p:nvGraphicFramePr>
        <p:xfrm>
          <a:off x="2286415" y="2428467"/>
          <a:ext cx="8359814" cy="3569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7928">
                  <a:extLst>
                    <a:ext uri="{9D8B030D-6E8A-4147-A177-3AD203B41FA5}">
                      <a16:colId xmlns:a16="http://schemas.microsoft.com/office/drawing/2014/main" val="748132473"/>
                    </a:ext>
                  </a:extLst>
                </a:gridCol>
                <a:gridCol w="6741886">
                  <a:extLst>
                    <a:ext uri="{9D8B030D-6E8A-4147-A177-3AD203B41FA5}">
                      <a16:colId xmlns:a16="http://schemas.microsoft.com/office/drawing/2014/main" val="1082522937"/>
                    </a:ext>
                  </a:extLst>
                </a:gridCol>
              </a:tblGrid>
              <a:tr h="2473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Command Name</a:t>
                      </a:r>
                      <a:endParaRPr lang="ko-KR" altLang="en-US" sz="1200" b="1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Other Message</a:t>
                      </a:r>
                      <a:endParaRPr lang="ko-KR" altLang="en-US" sz="1200" b="1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09566474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PlayerJoin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SendUserNickname;MapId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4788010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PlayerLeave</a:t>
                      </a:r>
                      <a:endParaRPr lang="ko-KR" altLang="en-US" sz="120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8281465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PlayerMove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Position;Rotation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77408757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PlayerJump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02310269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AssetCreate</a:t>
                      </a:r>
                      <a:endParaRPr lang="ko-KR" altLang="en-US" sz="120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AssetId;ObjectId;Position;Rotation;Scale;Type;MeshCollider;Rigidbody</a:t>
                      </a:r>
                      <a:endParaRPr lang="ko-KR" altLang="en-US" sz="120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77943650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AssetMove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ObjectId;Position;Rotation;Scale</a:t>
                      </a:r>
                      <a:endParaRPr lang="ko-KR" altLang="en-US" sz="120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62793614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AssetDelete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ObjectId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8377138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AssetSelect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ObjectId</a:t>
                      </a:r>
                      <a:endParaRPr lang="ko-KR" altLang="en-US" sz="1200" i="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18963540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AssetDeselect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ObjectId</a:t>
                      </a:r>
                      <a:endParaRPr lang="ko-KR" altLang="en-US" sz="1200" i="0" u="none" strike="noStrike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23075629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MapReady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75573780"/>
                  </a:ext>
                </a:extLst>
              </a:tr>
              <a:tr h="24731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MapInit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i="0" u="none" strike="noStrik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200" i="0" u="none" strike="noStrik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86155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53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주요 기능 목록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11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멀티플레이 </a:t>
            </a:r>
            <a:r>
              <a:rPr lang="en-US" altLang="ko-KR" b="1"/>
              <a:t>(</a:t>
            </a:r>
            <a:r>
              <a:rPr lang="ko-KR" altLang="en-US" b="1"/>
              <a:t>서버</a:t>
            </a:r>
            <a:r>
              <a:rPr lang="en-US" altLang="ko-KR" b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76842-AC15-7433-6B67-64B8D74A6504}"/>
              </a:ext>
            </a:extLst>
          </p:cNvPr>
          <p:cNvSpPr txBox="1"/>
          <p:nvPr/>
        </p:nvSpPr>
        <p:spPr>
          <a:xfrm>
            <a:off x="1321593" y="1561545"/>
            <a:ext cx="10080965" cy="2642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서버 언어로는 </a:t>
            </a:r>
            <a:r>
              <a:rPr lang="en-US" altLang="ko-KR" sz="1600" dirty="0" err="1"/>
              <a:t>GoLang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데이터베이스는 </a:t>
            </a:r>
            <a:r>
              <a:rPr lang="en-US" altLang="ko-KR" sz="1600" dirty="0"/>
              <a:t>MongoDB</a:t>
            </a:r>
            <a:r>
              <a:rPr lang="ko-KR" altLang="en-US" sz="1600" dirty="0"/>
              <a:t>를 사용하였으며</a:t>
            </a:r>
            <a:r>
              <a:rPr lang="en-US" altLang="ko-KR" sz="1600" dirty="0"/>
              <a:t>, </a:t>
            </a:r>
            <a:r>
              <a:rPr lang="ko-KR" altLang="en-US" sz="1600" dirty="0"/>
              <a:t>빠른 데이터 송수신을 위해 </a:t>
            </a:r>
            <a:r>
              <a:rPr lang="en-US" altLang="ko-KR" sz="1600" dirty="0"/>
              <a:t>UDP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서버는 해당 </a:t>
            </a:r>
            <a:r>
              <a:rPr lang="en-US" altLang="ko-KR" sz="1600" dirty="0"/>
              <a:t>Schema</a:t>
            </a:r>
            <a:r>
              <a:rPr lang="ko-KR" altLang="en-US" sz="1600" dirty="0"/>
              <a:t>가 유효한 </a:t>
            </a:r>
            <a:r>
              <a:rPr lang="en-US" altLang="ko-KR" sz="1600" dirty="0"/>
              <a:t>Schema</a:t>
            </a:r>
            <a:r>
              <a:rPr lang="ko-KR" altLang="en-US" sz="1600" dirty="0"/>
              <a:t>인지 검사하는 절차를 가짐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(</a:t>
            </a:r>
            <a:r>
              <a:rPr lang="en-US" altLang="ko-KR" sz="1600" dirty="0" err="1"/>
              <a:t>CommandName</a:t>
            </a:r>
            <a:r>
              <a:rPr lang="ko-KR" altLang="en-US" sz="1600" dirty="0"/>
              <a:t> </a:t>
            </a:r>
            <a:r>
              <a:rPr lang="en-US" altLang="ko-KR" sz="1600" dirty="0"/>
              <a:t>!=</a:t>
            </a:r>
            <a:r>
              <a:rPr lang="ko-KR" altLang="en-US" sz="1600" dirty="0"/>
              <a:t> </a:t>
            </a:r>
            <a:r>
              <a:rPr lang="en-US" altLang="ko-KR" sz="1600" dirty="0" err="1"/>
              <a:t>PlayerJoin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일때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SendUserId</a:t>
            </a:r>
            <a:r>
              <a:rPr lang="ko-KR" altLang="en-US" sz="1600" dirty="0"/>
              <a:t>가 서버에 접속한 유저 리스트에 존재하는지 검사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(</a:t>
            </a:r>
            <a:r>
              <a:rPr lang="en-US" altLang="ko-KR" sz="1600" dirty="0" err="1"/>
              <a:t>CommandName</a:t>
            </a:r>
            <a:r>
              <a:rPr lang="ko-KR" altLang="en-US" sz="1600" dirty="0"/>
              <a:t>이 </a:t>
            </a:r>
            <a:r>
              <a:rPr lang="en-US" altLang="ko-KR" sz="1600" dirty="0"/>
              <a:t>Asset</a:t>
            </a:r>
            <a:r>
              <a:rPr lang="ko-KR" altLang="en-US" sz="1600" dirty="0"/>
              <a:t>으로 시작할 때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SendUserId</a:t>
            </a:r>
            <a:r>
              <a:rPr lang="ko-KR" altLang="en-US" sz="1600" dirty="0"/>
              <a:t>가 해당 </a:t>
            </a:r>
            <a:r>
              <a:rPr lang="ko-KR" altLang="en-US" sz="1600" dirty="0" err="1"/>
              <a:t>맵의</a:t>
            </a:r>
            <a:r>
              <a:rPr lang="ko-KR" altLang="en-US" sz="1600" dirty="0"/>
              <a:t> </a:t>
            </a:r>
            <a:r>
              <a:rPr lang="en-US" altLang="ko-KR" sz="1600" dirty="0"/>
              <a:t>Creator List</a:t>
            </a:r>
            <a:r>
              <a:rPr lang="ko-KR" altLang="en-US" sz="1600" dirty="0"/>
              <a:t>에 존재하는지 검사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유효성 검사를 통과한 </a:t>
            </a:r>
            <a:r>
              <a:rPr lang="en-US" altLang="ko-KR" sz="1600" dirty="0"/>
              <a:t>Schema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DB</a:t>
            </a:r>
            <a:r>
              <a:rPr lang="ko-KR" altLang="en-US" sz="1600" dirty="0"/>
              <a:t>에 검사 성공 여부를 </a:t>
            </a:r>
            <a:r>
              <a:rPr lang="en-US" altLang="ko-KR" sz="1600" dirty="0"/>
              <a:t>True</a:t>
            </a:r>
            <a:r>
              <a:rPr lang="ko-KR" altLang="en-US" sz="1600" dirty="0"/>
              <a:t>로 저장하고 모든 클라이언트에 </a:t>
            </a:r>
            <a:r>
              <a:rPr lang="ko-KR" altLang="en-US" sz="1600" dirty="0" err="1"/>
              <a:t>브로드캐스팅</a:t>
            </a:r>
            <a:r>
              <a:rPr lang="ko-KR" altLang="en-US" sz="1600" dirty="0"/>
              <a:t> 함 </a:t>
            </a:r>
            <a:r>
              <a:rPr lang="en-US" altLang="ko-KR" sz="1600" dirty="0"/>
              <a:t>(</a:t>
            </a:r>
            <a:r>
              <a:rPr lang="ko-KR" altLang="en-US" sz="1600" dirty="0"/>
              <a:t>좌</a:t>
            </a:r>
            <a:r>
              <a:rPr lang="en-US" altLang="ko-KR" sz="16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유효성 검사를 통과하지 못한 </a:t>
            </a:r>
            <a:r>
              <a:rPr lang="en-US" altLang="ko-KR" sz="1600" dirty="0"/>
              <a:t>Schema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DB</a:t>
            </a:r>
            <a:r>
              <a:rPr lang="ko-KR" altLang="en-US" sz="1600" dirty="0"/>
              <a:t>에 검사 성공 여부를 </a:t>
            </a:r>
            <a:r>
              <a:rPr lang="en-US" altLang="ko-KR" sz="1600" dirty="0"/>
              <a:t>False</a:t>
            </a:r>
            <a:r>
              <a:rPr lang="ko-KR" altLang="en-US" sz="1600" dirty="0"/>
              <a:t>로 저장하고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통과하지 못한 이유를 </a:t>
            </a:r>
            <a:r>
              <a:rPr lang="en-US" altLang="ko-KR" sz="1600" dirty="0"/>
              <a:t>Schema</a:t>
            </a:r>
            <a:r>
              <a:rPr lang="ko-KR" altLang="en-US" sz="1600" dirty="0"/>
              <a:t>를 보낸 </a:t>
            </a:r>
            <a:r>
              <a:rPr lang="ko-KR" altLang="en-US" sz="1600" dirty="0" err="1"/>
              <a:t>클라이언트에게만</a:t>
            </a:r>
            <a:r>
              <a:rPr lang="ko-KR" altLang="en-US" sz="1600" dirty="0"/>
              <a:t> 전송함 </a:t>
            </a:r>
            <a:r>
              <a:rPr lang="en-US" altLang="ko-KR" sz="1600" dirty="0"/>
              <a:t>(</a:t>
            </a:r>
            <a:r>
              <a:rPr lang="ko-KR" altLang="en-US" sz="1600" dirty="0"/>
              <a:t>우</a:t>
            </a:r>
            <a:r>
              <a:rPr lang="en-US" altLang="ko-KR" sz="1600" dirty="0"/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2A5F2BF-EC09-4748-6BF2-C72EFF1E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08" y="4848015"/>
            <a:ext cx="3282142" cy="13269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46E0DF-71F0-B736-A47F-D1C6DC0F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86" y="4293197"/>
            <a:ext cx="4103385" cy="3560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9793C9D-F6C5-DB14-A1AB-937019D5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21" y="4848015"/>
            <a:ext cx="5130457" cy="132692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61A50B3-0CDC-A96F-EFA7-59A5A7B8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170" y="4293197"/>
            <a:ext cx="4746558" cy="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7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주요 기능 목록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12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멀티플레이 </a:t>
            </a:r>
            <a:r>
              <a:rPr lang="en-US" altLang="ko-KR" b="1"/>
              <a:t>(</a:t>
            </a:r>
            <a:r>
              <a:rPr lang="ko-KR" altLang="en-US" b="1"/>
              <a:t>클라이언트</a:t>
            </a:r>
            <a:r>
              <a:rPr lang="en-US" altLang="ko-KR" b="1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F5793-CF0C-5036-F274-428CA5F9C3F0}"/>
              </a:ext>
            </a:extLst>
          </p:cNvPr>
          <p:cNvSpPr txBox="1"/>
          <p:nvPr/>
        </p:nvSpPr>
        <p:spPr>
          <a:xfrm>
            <a:off x="1316755" y="1642029"/>
            <a:ext cx="5387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모든 클라이언트에서 자신이 조작하는 </a:t>
            </a:r>
            <a:r>
              <a:rPr lang="ko-KR" altLang="en-US" sz="1600">
                <a:latin typeface="+mn-ea"/>
                <a:ea typeface="+mn-ea"/>
              </a:rPr>
              <a:t>플레이어의 </a:t>
            </a:r>
            <a:br>
              <a:rPr lang="en-US" altLang="ko-KR" sz="1600">
                <a:latin typeface="+mn-ea"/>
                <a:ea typeface="+mn-ea"/>
              </a:rPr>
            </a:br>
            <a:r>
              <a:rPr lang="ko-KR" altLang="en-US" sz="1600">
                <a:latin typeface="+mn-ea"/>
                <a:ea typeface="+mn-ea"/>
              </a:rPr>
              <a:t>아바타 </a:t>
            </a:r>
            <a:r>
              <a:rPr lang="ko-KR" altLang="en-US" sz="1600" dirty="0">
                <a:latin typeface="+mn-ea"/>
                <a:ea typeface="+mn-ea"/>
              </a:rPr>
              <a:t>상태가 </a:t>
            </a:r>
            <a:r>
              <a:rPr lang="ko-KR" altLang="en-US" sz="1600" b="1" dirty="0">
                <a:latin typeface="+mn-ea"/>
                <a:ea typeface="+mn-ea"/>
              </a:rPr>
              <a:t>동일하도록 동기화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6022-8493-BAB2-F9BF-BAEE3AB2B0E6}"/>
              </a:ext>
            </a:extLst>
          </p:cNvPr>
          <p:cNvSpPr txBox="1"/>
          <p:nvPr/>
        </p:nvSpPr>
        <p:spPr>
          <a:xfrm>
            <a:off x="1324375" y="2408351"/>
            <a:ext cx="5387418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  <a:ea typeface="+mn-ea"/>
              </a:rPr>
              <a:t>외부 클라이언트가 조작하는 플레이어의 상태가 서버로 전송</a:t>
            </a:r>
            <a:endParaRPr lang="en-US" altLang="ko-KR" sz="16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  <a:ea typeface="+mn-ea"/>
              </a:rPr>
              <a:t>서버에서 다른 클라이언트에서 전송 받은 상태를 자신의 클라이언트로 </a:t>
            </a:r>
            <a:r>
              <a:rPr lang="en-US" altLang="ko-KR" sz="1600" dirty="0">
                <a:latin typeface="+mn-ea"/>
                <a:ea typeface="+mn-ea"/>
              </a:rPr>
              <a:t>Broadcast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  <a:ea typeface="+mn-ea"/>
              </a:rPr>
              <a:t>자신의 클라이언트 환경에서도 외부 클라이언트에서 의도한 플레이어 상태에 도달하도록 구현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AC1352-15A7-A852-9D3C-C96904D49E40}"/>
              </a:ext>
            </a:extLst>
          </p:cNvPr>
          <p:cNvSpPr txBox="1"/>
          <p:nvPr/>
        </p:nvSpPr>
        <p:spPr>
          <a:xfrm>
            <a:off x="1324375" y="4367531"/>
            <a:ext cx="8821069" cy="19034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처리 결과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플레이어 위치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외부 클라이언트의 아바타를 새로운 정보의 내용으로 이동 애니메이션 재생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시선 방향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아바타의 몸통 및 머리 회전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점프 유무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아바타를 점프 시킴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이동 보정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플레이어의 최신 상태로의 동기화가 </a:t>
            </a:r>
            <a:r>
              <a:rPr lang="en-US" altLang="ko-KR" sz="1600" dirty="0">
                <a:latin typeface="+mn-ea"/>
                <a:ea typeface="+mn-ea"/>
              </a:rPr>
              <a:t>5</a:t>
            </a:r>
            <a:r>
              <a:rPr lang="ko-KR" altLang="en-US" sz="1600" dirty="0">
                <a:latin typeface="+mn-ea"/>
                <a:ea typeface="+mn-ea"/>
              </a:rPr>
              <a:t>초 이상 길어질 경우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최신 상태로 강제 업데이트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30" name="그래픽 29" descr="랩톱 단색으로 채워진">
            <a:extLst>
              <a:ext uri="{FF2B5EF4-FFF2-40B4-BE49-F238E27FC236}">
                <a16:creationId xmlns:a16="http://schemas.microsoft.com/office/drawing/2014/main" id="{B816D0C4-3229-3BFF-009A-AD7B427B6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8302" y="2131749"/>
            <a:ext cx="914400" cy="914400"/>
          </a:xfrm>
          <a:prstGeom prst="rect">
            <a:avLst/>
          </a:prstGeom>
        </p:spPr>
      </p:pic>
      <p:pic>
        <p:nvPicPr>
          <p:cNvPr id="31" name="그래픽 30" descr="서버 단색으로 채워진">
            <a:extLst>
              <a:ext uri="{FF2B5EF4-FFF2-40B4-BE49-F238E27FC236}">
                <a16:creationId xmlns:a16="http://schemas.microsoft.com/office/drawing/2014/main" id="{9D795810-930C-8598-1443-923772885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552" y="2131749"/>
            <a:ext cx="914400" cy="9144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A746F05-AA80-1570-C250-1126774B1497}"/>
              </a:ext>
            </a:extLst>
          </p:cNvPr>
          <p:cNvCxnSpPr>
            <a:cxnSpLocks/>
          </p:cNvCxnSpPr>
          <p:nvPr/>
        </p:nvCxnSpPr>
        <p:spPr>
          <a:xfrm>
            <a:off x="8250377" y="2582382"/>
            <a:ext cx="180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894331-A74C-4382-734B-55F1800993EC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9516174" y="3230670"/>
            <a:ext cx="910578" cy="304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2FB76A-104A-30E0-148B-F70416DD6349}"/>
              </a:ext>
            </a:extLst>
          </p:cNvPr>
          <p:cNvSpPr txBox="1"/>
          <p:nvPr/>
        </p:nvSpPr>
        <p:spPr>
          <a:xfrm>
            <a:off x="7234821" y="2953672"/>
            <a:ext cx="1371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외부 클라이언트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9D061-CC8E-533C-7D05-CE9176174A0B}"/>
              </a:ext>
            </a:extLst>
          </p:cNvPr>
          <p:cNvSpPr txBox="1"/>
          <p:nvPr/>
        </p:nvSpPr>
        <p:spPr>
          <a:xfrm>
            <a:off x="10098471" y="2953671"/>
            <a:ext cx="6565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서버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</p:txBody>
      </p:sp>
      <p:pic>
        <p:nvPicPr>
          <p:cNvPr id="36" name="그래픽 35" descr="랩톱 단색으로 채워진">
            <a:extLst>
              <a:ext uri="{FF2B5EF4-FFF2-40B4-BE49-F238E27FC236}">
                <a16:creationId xmlns:a16="http://schemas.microsoft.com/office/drawing/2014/main" id="{8C14C663-F8FE-76F4-5C04-EBABFE70D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871" y="3361218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CDF900-48CE-9646-CDA1-12FFC38DC048}"/>
              </a:ext>
            </a:extLst>
          </p:cNvPr>
          <p:cNvSpPr txBox="1"/>
          <p:nvPr/>
        </p:nvSpPr>
        <p:spPr>
          <a:xfrm>
            <a:off x="8382390" y="4183141"/>
            <a:ext cx="1371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en-US" altLang="ko-KR" sz="1200" dirty="0">
                <a:latin typeface="+mn-ea"/>
                <a:ea typeface="+mn-ea"/>
              </a:rPr>
              <a:t>[</a:t>
            </a:r>
            <a:r>
              <a:rPr lang="ko-KR" altLang="en-US" sz="1200" dirty="0">
                <a:latin typeface="+mn-ea"/>
                <a:ea typeface="+mn-ea"/>
              </a:rPr>
              <a:t>내 클라이언트</a:t>
            </a:r>
            <a:r>
              <a:rPr lang="en-US" altLang="ko-KR" sz="1200" dirty="0">
                <a:latin typeface="+mn-ea"/>
                <a:ea typeface="+mn-ea"/>
              </a:rPr>
              <a:t>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5B7877-57DF-3F16-32BF-CED9CA608990}"/>
              </a:ext>
            </a:extLst>
          </p:cNvPr>
          <p:cNvSpPr txBox="1"/>
          <p:nvPr/>
        </p:nvSpPr>
        <p:spPr>
          <a:xfrm>
            <a:off x="8308228" y="1838230"/>
            <a:ext cx="151937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1200" b="1" dirty="0">
                <a:latin typeface="+mn-ea"/>
                <a:ea typeface="+mn-ea"/>
              </a:rPr>
              <a:t>플레이어 상태 전송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현재 플레이어 위치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현재 시선 방향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900" dirty="0">
                <a:solidFill>
                  <a:prstClr val="black"/>
                </a:solidFill>
                <a:latin typeface="+mn-ea"/>
                <a:ea typeface="+mn-ea"/>
              </a:rPr>
              <a:t>점프 유무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B5DDE7-4025-81B4-F6B6-EF9807062C86}"/>
              </a:ext>
            </a:extLst>
          </p:cNvPr>
          <p:cNvSpPr txBox="1"/>
          <p:nvPr/>
        </p:nvSpPr>
        <p:spPr>
          <a:xfrm>
            <a:off x="9827601" y="3350187"/>
            <a:ext cx="15193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1200" dirty="0">
                <a:latin typeface="+mn-ea"/>
                <a:ea typeface="+mn-ea"/>
              </a:rPr>
              <a:t>상태 정보 </a:t>
            </a:r>
            <a:r>
              <a:rPr lang="en-US" altLang="ko-KR" sz="1200" dirty="0">
                <a:latin typeface="+mn-ea"/>
                <a:ea typeface="+mn-ea"/>
              </a:rPr>
              <a:t>broadcast</a:t>
            </a:r>
          </a:p>
        </p:txBody>
      </p:sp>
    </p:spTree>
    <p:extLst>
      <p:ext uri="{BB962C8B-B14F-4D97-AF65-F5344CB8AC3E}">
        <p14:creationId xmlns:p14="http://schemas.microsoft.com/office/powerpoint/2010/main" val="3236612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데모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13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3078011" y="3582400"/>
            <a:ext cx="1435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이재흥 교수님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en-US" altLang="ko-KR" b="1"/>
              <a:t>ID : 1p</a:t>
            </a:r>
          </a:p>
          <a:p>
            <a:pPr algn="ctr"/>
            <a:r>
              <a:rPr lang="en-US" altLang="ko-KR" b="1"/>
              <a:t>PW :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791A1-7143-7651-B829-E5CC95BEE054}"/>
              </a:ext>
            </a:extLst>
          </p:cNvPr>
          <p:cNvSpPr txBox="1"/>
          <p:nvPr/>
        </p:nvSpPr>
        <p:spPr>
          <a:xfrm>
            <a:off x="5409731" y="3578461"/>
            <a:ext cx="1435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이현빈 교수님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en-US" altLang="ko-KR" b="1"/>
              <a:t>ID : 2p</a:t>
            </a:r>
          </a:p>
          <a:p>
            <a:pPr algn="ctr"/>
            <a:r>
              <a:rPr lang="en-US" altLang="ko-KR" b="1"/>
              <a:t>PW :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C1E10-FD77-EB69-44B1-AB0834DE55D9}"/>
              </a:ext>
            </a:extLst>
          </p:cNvPr>
          <p:cNvSpPr txBox="1"/>
          <p:nvPr/>
        </p:nvSpPr>
        <p:spPr>
          <a:xfrm>
            <a:off x="7741451" y="3578460"/>
            <a:ext cx="1435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이상금 교수님</a:t>
            </a:r>
            <a:endParaRPr lang="en-US" altLang="ko-KR" b="1"/>
          </a:p>
          <a:p>
            <a:pPr algn="ctr"/>
            <a:endParaRPr lang="en-US" altLang="ko-KR" b="1"/>
          </a:p>
          <a:p>
            <a:pPr algn="ctr"/>
            <a:r>
              <a:rPr lang="en-US" altLang="ko-KR" b="1"/>
              <a:t>ID : 3p</a:t>
            </a:r>
          </a:p>
          <a:p>
            <a:pPr algn="ctr"/>
            <a:r>
              <a:rPr lang="en-US" altLang="ko-KR" b="1"/>
              <a:t>PW :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B8D25-7015-9EB0-6152-1E256DF8E6F2}"/>
              </a:ext>
            </a:extLst>
          </p:cNvPr>
          <p:cNvSpPr txBox="1"/>
          <p:nvPr/>
        </p:nvSpPr>
        <p:spPr>
          <a:xfrm>
            <a:off x="890588" y="11922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멀티플레이 데모</a:t>
            </a:r>
            <a:endParaRPr lang="en-US" altLang="ko-KR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B5241-97CA-7BDC-4467-5B48B71BCB1B}"/>
              </a:ext>
            </a:extLst>
          </p:cNvPr>
          <p:cNvSpPr txBox="1"/>
          <p:nvPr/>
        </p:nvSpPr>
        <p:spPr>
          <a:xfrm>
            <a:off x="3313828" y="2813933"/>
            <a:ext cx="556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교수님들께서 직접 참여하실 수 있는 데모를 준비하였습니다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8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활동 진행 내용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14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454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전문가 피드백 내용 및 반영 내용 </a:t>
            </a:r>
            <a:r>
              <a:rPr lang="en-US" altLang="ko-KR" b="1"/>
              <a:t>(</a:t>
            </a:r>
            <a:r>
              <a:rPr lang="ko-KR" altLang="en-US" b="1"/>
              <a:t>조휘열 </a:t>
            </a:r>
            <a:r>
              <a:rPr lang="en-US" altLang="ko-KR" b="1"/>
              <a:t>CTO</a:t>
            </a:r>
            <a:r>
              <a:rPr lang="ko-KR" altLang="en-US" b="1"/>
              <a:t>님</a:t>
            </a:r>
            <a:r>
              <a:rPr lang="en-US" altLang="ko-KR" b="1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B949D-5E67-3FDF-B034-BA537ABF88D3}"/>
              </a:ext>
            </a:extLst>
          </p:cNvPr>
          <p:cNvSpPr txBox="1"/>
          <p:nvPr/>
        </p:nvSpPr>
        <p:spPr>
          <a:xfrm>
            <a:off x="1309370" y="1684020"/>
            <a:ext cx="9656811" cy="3514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/>
              <a:t>2024</a:t>
            </a:r>
            <a:r>
              <a:rPr lang="ko-KR" altLang="en-US" sz="1600"/>
              <a:t>학년도 산학연계 캡스톤디자인 과제 지원을 받아 </a:t>
            </a:r>
            <a:r>
              <a:rPr lang="ko-KR" altLang="en-US" sz="1600" b="1"/>
              <a:t>조휘열 </a:t>
            </a:r>
            <a:r>
              <a:rPr lang="en-US" altLang="ko-KR" sz="1600" b="1"/>
              <a:t>CTO</a:t>
            </a:r>
            <a:r>
              <a:rPr lang="ko-KR" altLang="en-US" sz="1600" b="1"/>
              <a:t>님의 자문을 받을 수 있었음</a:t>
            </a:r>
            <a:r>
              <a:rPr lang="en-US" altLang="ko-KR" sz="160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3D</a:t>
            </a:r>
            <a:r>
              <a:rPr lang="ko-KR" altLang="en-US" sz="1600"/>
              <a:t> 모델의 저작권 침해 및 선정성</a:t>
            </a:r>
            <a:r>
              <a:rPr lang="en-US" altLang="ko-KR" sz="1600"/>
              <a:t>/</a:t>
            </a:r>
            <a:r>
              <a:rPr lang="ko-KR" altLang="en-US" sz="1600"/>
              <a:t>폭력성 위반 우려</a:t>
            </a:r>
            <a:r>
              <a:rPr lang="en-US" altLang="ko-KR" sz="1600"/>
              <a:t>. </a:t>
            </a:r>
            <a:r>
              <a:rPr lang="ko-KR" altLang="en-US" sz="1600"/>
              <a:t>검증 필요</a:t>
            </a:r>
            <a:br>
              <a:rPr lang="en-US" altLang="ko-KR" sz="1600"/>
            </a:br>
            <a:r>
              <a:rPr lang="en-US" altLang="ko-KR" sz="1600"/>
              <a:t>=&gt; </a:t>
            </a:r>
            <a:r>
              <a:rPr lang="ko-KR" altLang="en-US" sz="1600"/>
              <a:t>아직은 상용화 된 소프트웨어가 아니기 때문에</a:t>
            </a:r>
            <a:r>
              <a:rPr lang="en-US" altLang="ko-KR" sz="1600"/>
              <a:t>, </a:t>
            </a:r>
            <a:r>
              <a:rPr lang="ko-KR" altLang="en-US" sz="1600" b="1"/>
              <a:t>후순위 개발 기능으로 추가를 고려</a:t>
            </a:r>
            <a:endParaRPr lang="en-US" altLang="ko-KR" sz="1600" b="1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멀티플레이 및 동기화를 위해서는 대부분의 로직이 서버에서 작동해야 함</a:t>
            </a:r>
            <a:br>
              <a:rPr lang="en-US" altLang="ko-KR" sz="1600"/>
            </a:br>
            <a:r>
              <a:rPr lang="en-US" altLang="ko-KR" sz="1600"/>
              <a:t>=&gt; </a:t>
            </a:r>
            <a:r>
              <a:rPr lang="ko-KR" altLang="en-US" sz="1600"/>
              <a:t>초기에는 서버가 그저 브로드캐스트만 진행하였으나</a:t>
            </a:r>
            <a:r>
              <a:rPr lang="en-US" altLang="ko-KR" sz="1600"/>
              <a:t>, </a:t>
            </a:r>
            <a:r>
              <a:rPr lang="ko-KR" altLang="en-US" sz="1600"/>
              <a:t>해당 피드백 이후 </a:t>
            </a:r>
            <a:r>
              <a:rPr lang="ko-KR" altLang="en-US" sz="1600" b="1"/>
              <a:t>여러 검증 절차를 서버에서 거치도록 변경</a:t>
            </a:r>
            <a:endParaRPr lang="en-US" altLang="ko-KR" sz="1600" b="1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데이터 보안을 위해 클라이언트에서의 기능을 제한해야 하며</a:t>
            </a:r>
            <a:r>
              <a:rPr lang="en-US" altLang="ko-KR" sz="1600"/>
              <a:t>, </a:t>
            </a:r>
            <a:r>
              <a:rPr lang="ko-KR" altLang="en-US" sz="1600"/>
              <a:t>암호화가 필요</a:t>
            </a:r>
            <a:br>
              <a:rPr lang="en-US" altLang="ko-KR" sz="1600"/>
            </a:br>
            <a:r>
              <a:rPr lang="en-US" altLang="ko-KR" sz="1600"/>
              <a:t>=&gt; </a:t>
            </a:r>
            <a:r>
              <a:rPr lang="ko-KR" altLang="en-US" sz="1600"/>
              <a:t>클라이언트에서 보낼 수 있는 </a:t>
            </a:r>
            <a:r>
              <a:rPr lang="en-US" altLang="ko-KR" sz="1600"/>
              <a:t>Schema Command Name</a:t>
            </a:r>
            <a:r>
              <a:rPr lang="ko-KR" altLang="en-US" sz="1600"/>
              <a:t>을 제한하여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en-US" altLang="ko-KR" sz="1600"/>
              <a:t>      </a:t>
            </a:r>
            <a:r>
              <a:rPr lang="ko-KR" altLang="en-US" sz="1600"/>
              <a:t>서버에 등록되지 않은 </a:t>
            </a:r>
            <a:r>
              <a:rPr lang="en-US" altLang="ko-KR" sz="1600"/>
              <a:t>Command</a:t>
            </a:r>
            <a:r>
              <a:rPr lang="ko-KR" altLang="en-US" sz="1600"/>
              <a:t> </a:t>
            </a:r>
            <a:r>
              <a:rPr lang="en-US" altLang="ko-KR" sz="1600"/>
              <a:t>Name</a:t>
            </a:r>
            <a:r>
              <a:rPr lang="ko-KR" altLang="en-US" sz="1600"/>
              <a:t>은</a:t>
            </a:r>
            <a:r>
              <a:rPr lang="en-US" altLang="ko-KR" sz="1600"/>
              <a:t> </a:t>
            </a:r>
            <a:r>
              <a:rPr lang="ko-KR" altLang="en-US" sz="1600" b="1"/>
              <a:t>무시될 수 있도록 변경</a:t>
            </a:r>
          </a:p>
        </p:txBody>
      </p:sp>
    </p:spTree>
    <p:extLst>
      <p:ext uri="{BB962C8B-B14F-4D97-AF65-F5344CB8AC3E}">
        <p14:creationId xmlns:p14="http://schemas.microsoft.com/office/powerpoint/2010/main" val="165171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활동 진행 내용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15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2024 </a:t>
            </a:r>
            <a:r>
              <a:rPr lang="ko-KR" altLang="en-US" b="1"/>
              <a:t>춘계공동학술대회 참여</a:t>
            </a:r>
            <a:endParaRPr lang="en-US" altLang="ko-KR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263526-CC9D-A5D8-B080-540CACF9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722" y="2072383"/>
            <a:ext cx="2439673" cy="34692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7DDDD0-FA32-2370-498B-AE3C0E20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179" y="2421554"/>
            <a:ext cx="2359538" cy="34692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693F45-6A8C-82A5-5A12-E8B12E35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415" y="2980292"/>
            <a:ext cx="2976565" cy="16410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E83DE7-8550-58E2-58DD-B7C51881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923" y="3841399"/>
            <a:ext cx="1593225" cy="20494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40CDB0-C0BF-114D-86A8-5F6484E4C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960" y="3841399"/>
            <a:ext cx="1609014" cy="20480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FB6863-DBBB-26B4-F8DC-F75A15175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525" y="3834457"/>
            <a:ext cx="1596068" cy="20480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E8978D-426E-C159-9344-3C28AE0FB4AF}"/>
              </a:ext>
            </a:extLst>
          </p:cNvPr>
          <p:cNvSpPr txBox="1"/>
          <p:nvPr/>
        </p:nvSpPr>
        <p:spPr>
          <a:xfrm>
            <a:off x="1318441" y="1561545"/>
            <a:ext cx="6942926" cy="1575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/>
              <a:t>한밭대학교 소프트웨어 중심 사업단</a:t>
            </a:r>
            <a:r>
              <a:rPr lang="ko-KR" altLang="en-US" sz="1600"/>
              <a:t>의 지원을 받아 학술대회에 참여함</a:t>
            </a:r>
            <a:endParaRPr lang="en-US" altLang="ko-KR" sz="16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메타버스 환경에서의 사용자 이용 내역 데이터 활용 방안 제안 </a:t>
            </a:r>
            <a:r>
              <a:rPr lang="en-US" altLang="ko-KR" sz="1600"/>
              <a:t>(</a:t>
            </a:r>
            <a:r>
              <a:rPr lang="ko-KR" altLang="en-US" sz="1600"/>
              <a:t>이혜림</a:t>
            </a:r>
            <a:r>
              <a:rPr lang="en-US" altLang="ko-KR" sz="160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사용자 생성 콘텐츠 기반의 </a:t>
            </a:r>
            <a:r>
              <a:rPr lang="en-US" altLang="ko-KR" sz="1600"/>
              <a:t>3D </a:t>
            </a:r>
            <a:r>
              <a:rPr lang="ko-KR" altLang="en-US" sz="1600"/>
              <a:t>가상세계 자료구조 및 알고리즘 제안 </a:t>
            </a:r>
            <a:r>
              <a:rPr lang="en-US" altLang="ko-KR" sz="1600"/>
              <a:t>(</a:t>
            </a:r>
            <a:r>
              <a:rPr lang="ko-KR" altLang="en-US" sz="1600"/>
              <a:t>박준서</a:t>
            </a:r>
            <a:r>
              <a:rPr lang="en-US" altLang="ko-KR" sz="160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유니티 </a:t>
            </a:r>
            <a:r>
              <a:rPr lang="en-US" altLang="ko-KR" sz="1600"/>
              <a:t>3D </a:t>
            </a:r>
            <a:r>
              <a:rPr lang="ko-KR" altLang="en-US" sz="1600"/>
              <a:t>환경에서의 메타버스를 위한 데이터 통신 방법론 </a:t>
            </a:r>
            <a:r>
              <a:rPr lang="en-US" altLang="ko-KR" sz="1600"/>
              <a:t>(</a:t>
            </a:r>
            <a:r>
              <a:rPr lang="ko-KR" altLang="en-US" sz="1600"/>
              <a:t>최준혁</a:t>
            </a:r>
            <a:r>
              <a:rPr lang="en-US" altLang="ko-KR" sz="1600"/>
              <a:t>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5168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활동 진행 내용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16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484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알파 테스트 진행 </a:t>
            </a:r>
            <a:r>
              <a:rPr lang="en-US" altLang="ko-KR" b="1"/>
              <a:t>(</a:t>
            </a:r>
            <a:r>
              <a:rPr lang="ko-KR" altLang="en-US" b="1"/>
              <a:t>공학설계입문 메타버스 견학 실습</a:t>
            </a:r>
            <a:r>
              <a:rPr lang="en-US" altLang="ko-KR" b="1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282361-9BB6-D8F6-C704-9C2E036B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3943173"/>
            <a:ext cx="2537960" cy="1903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144FB4-C533-D001-D63B-43D88865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154" y="3943172"/>
            <a:ext cx="2537960" cy="1903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21B6B-8FD9-2CCB-4165-0764983EEAC8}"/>
              </a:ext>
            </a:extLst>
          </p:cNvPr>
          <p:cNvSpPr txBox="1"/>
          <p:nvPr/>
        </p:nvSpPr>
        <p:spPr>
          <a:xfrm>
            <a:off x="1310640" y="1591769"/>
            <a:ext cx="10642209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컴퓨터공학과 학부생 </a:t>
            </a:r>
            <a:r>
              <a:rPr lang="en-US" altLang="ko-KR" sz="1600" dirty="0"/>
              <a:t>1</a:t>
            </a:r>
            <a:r>
              <a:rPr lang="ko-KR" altLang="en-US" sz="1600" dirty="0"/>
              <a:t>학년 </a:t>
            </a:r>
            <a:r>
              <a:rPr lang="en-US" altLang="ko-KR" sz="1600" dirty="0"/>
              <a:t>80</a:t>
            </a:r>
            <a:r>
              <a:rPr lang="ko-KR" altLang="en-US" sz="1600" dirty="0"/>
              <a:t>명을 대상으로 메타버스 견학이라는 주제로 </a:t>
            </a:r>
            <a:r>
              <a:rPr lang="en-US" altLang="ko-KR" sz="1600" dirty="0"/>
              <a:t>12, 13</a:t>
            </a:r>
            <a:r>
              <a:rPr lang="ko-KR" altLang="en-US" sz="1600" dirty="0"/>
              <a:t>주차에 </a:t>
            </a:r>
            <a:r>
              <a:rPr lang="en-US" altLang="ko-KR" sz="1600" dirty="0"/>
              <a:t>Next Reality 1.0 </a:t>
            </a:r>
            <a:r>
              <a:rPr lang="ko-KR" altLang="en-US" sz="1600" dirty="0"/>
              <a:t>알파테스트를 진행함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Editor </a:t>
            </a:r>
            <a:r>
              <a:rPr lang="ko-KR" altLang="en-US" sz="1600" dirty="0"/>
              <a:t>환경과 실제 </a:t>
            </a:r>
            <a:r>
              <a:rPr lang="en-US" altLang="ko-KR" sz="1600" dirty="0"/>
              <a:t>Build </a:t>
            </a:r>
            <a:r>
              <a:rPr lang="ko-KR" altLang="en-US" sz="1600" dirty="0"/>
              <a:t>환경에서의 차이가 존재한다는 것을 인식할 수 있었고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통해 많은 오류를 발견하여 수정하였음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학생들이 메타버스를 수업시간에 활용하면서 매우 흥미를 느꼈다는 여러 답변을 통해</a:t>
            </a:r>
            <a:br>
              <a:rPr lang="en-US" altLang="ko-KR" sz="1600" dirty="0"/>
            </a:br>
            <a:r>
              <a:rPr lang="ko-KR" altLang="en-US" sz="1600" dirty="0"/>
              <a:t>교육용으로 메타버스를 충분히 사용할 수 있다는 선례를 </a:t>
            </a:r>
            <a:r>
              <a:rPr lang="ko-KR" altLang="en-US" sz="1600" dirty="0" err="1"/>
              <a:t>만듬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또한</a:t>
            </a:r>
            <a:r>
              <a:rPr lang="en-US" altLang="ko-KR" sz="1600" dirty="0"/>
              <a:t>, </a:t>
            </a:r>
            <a:r>
              <a:rPr lang="ko-KR" altLang="en-US" sz="1600" dirty="0"/>
              <a:t>개발자의 입장이 아닌 사용자의 입장에서 다양한 피드백을 받을 수 있었던 기회였음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79B6B7-C165-72DD-DDE0-41A8CBEF6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810" y="3943172"/>
            <a:ext cx="5239718" cy="19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4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2D1A2-069B-7BEA-1004-F52B5280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질의응답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0D2FB-7AE7-6556-01A3-BA4709CA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17</a:t>
            </a:fld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2C12A-40F3-1F0A-0D6D-85F0A55EBA7B}"/>
              </a:ext>
            </a:extLst>
          </p:cNvPr>
          <p:cNvSpPr txBox="1"/>
          <p:nvPr/>
        </p:nvSpPr>
        <p:spPr>
          <a:xfrm>
            <a:off x="5478683" y="324433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감사합니다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255343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337F1-1E87-780A-F96B-E3FF440D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CBD2E-F059-9167-0AE6-EA1A1856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14" y="1084514"/>
            <a:ext cx="10515600" cy="518393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프로젝트 개요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1600"/>
              <a:t>목표 및 개요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아키텍처 및 전체 </a:t>
            </a:r>
            <a:r>
              <a:rPr lang="ko-KR" altLang="en-US" sz="1600"/>
              <a:t>시스템 구성도</a:t>
            </a:r>
            <a:endParaRPr lang="en-US" altLang="ko-KR" sz="1600"/>
          </a:p>
          <a:p>
            <a:pPr marL="800100" lvl="1" indent="-342900">
              <a:buAutoNum type="arabicPeriod"/>
            </a:pPr>
            <a:r>
              <a:rPr lang="ko-KR" altLang="en-US" sz="1600"/>
              <a:t>팀원 역할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2000" dirty="0"/>
              <a:t>프로젝트 결과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요구사항 </a:t>
            </a:r>
            <a:r>
              <a:rPr lang="ko-KR" altLang="en-US" sz="1600"/>
              <a:t>변경 내용</a:t>
            </a:r>
            <a:endParaRPr lang="en-US" altLang="ko-KR" sz="1600"/>
          </a:p>
          <a:p>
            <a:pPr marL="800100" lvl="1" indent="-342900">
              <a:buAutoNum type="arabicPeriod"/>
            </a:pPr>
            <a:r>
              <a:rPr lang="ko-KR" altLang="en-US" sz="1600"/>
              <a:t>주요 기능 목록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주요 알고리즘 및 </a:t>
            </a:r>
            <a:r>
              <a:rPr lang="ko-KR" altLang="en-US" sz="1600"/>
              <a:t>설계 방법</a:t>
            </a:r>
            <a:endParaRPr lang="en-US" altLang="ko-KR" sz="1600"/>
          </a:p>
          <a:p>
            <a:pPr marL="800100" lvl="1" indent="-342900">
              <a:buAutoNum type="arabicPeriod"/>
            </a:pPr>
            <a:r>
              <a:rPr lang="ko-KR" altLang="en-US" sz="1600"/>
              <a:t>데모</a:t>
            </a:r>
            <a:endParaRPr lang="en-US" altLang="ko-KR" sz="1600"/>
          </a:p>
          <a:p>
            <a:pPr marL="800100" lvl="1" indent="-342900">
              <a:buFont typeface="Wingdings" pitchFamily="2" charset="2"/>
              <a:buAutoNum type="arabicPeriod"/>
            </a:pPr>
            <a:r>
              <a:rPr lang="ko-KR" altLang="en-US" sz="1600"/>
              <a:t>활동 진행 내용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85D46-9976-60E6-2931-0FA5DF81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7387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&gt; </a:t>
            </a:r>
            <a:r>
              <a:rPr lang="ko-KR" altLang="en-US" sz="2000"/>
              <a:t>목표 및 개요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3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문제점</a:t>
            </a:r>
            <a:endParaRPr lang="en-US" altLang="ko-KR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8774D-F0A4-74B2-9A51-BD38DA4431A3}"/>
              </a:ext>
            </a:extLst>
          </p:cNvPr>
          <p:cNvSpPr txBox="1"/>
          <p:nvPr/>
        </p:nvSpPr>
        <p:spPr>
          <a:xfrm>
            <a:off x="1317175" y="1859024"/>
            <a:ext cx="8249374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기존 메타버스는 미리 정해진 오브젝트만 생성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편집 할 수 있었음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오브젝트 조작에 제한이 있음 </a:t>
            </a:r>
            <a:r>
              <a:rPr lang="en-US" altLang="ko-KR" sz="1600" dirty="0"/>
              <a:t>(</a:t>
            </a:r>
            <a:r>
              <a:rPr lang="ko-KR" altLang="en-US" sz="1600" dirty="0"/>
              <a:t>회전 불가 등</a:t>
            </a:r>
            <a:r>
              <a:rPr lang="en-US" altLang="ko-KR" sz="16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변경사항을 반영하기 위해 </a:t>
            </a:r>
            <a:r>
              <a:rPr lang="ko-KR" altLang="en-US" sz="1600" dirty="0" err="1"/>
              <a:t>새로고침</a:t>
            </a:r>
            <a:r>
              <a:rPr lang="ko-KR" altLang="en-US" sz="1600" dirty="0"/>
              <a:t> 해야 하는 등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 경험 측면에서 부자연스러운 경우도 있음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34EA4-A85F-496E-5269-B32D251B24A2}"/>
              </a:ext>
            </a:extLst>
          </p:cNvPr>
          <p:cNvSpPr txBox="1"/>
          <p:nvPr/>
        </p:nvSpPr>
        <p:spPr>
          <a:xfrm>
            <a:off x="890587" y="3360477"/>
            <a:ext cx="105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해결 방안</a:t>
            </a:r>
            <a:endParaRPr lang="en-US" altLang="ko-KR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0CC50-A780-44B6-560E-618A3D0709C7}"/>
              </a:ext>
            </a:extLst>
          </p:cNvPr>
          <p:cNvSpPr txBox="1"/>
          <p:nvPr/>
        </p:nvSpPr>
        <p:spPr>
          <a:xfrm>
            <a:off x="1317175" y="3994162"/>
            <a:ext cx="512191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오브젝트를 사용자가 자유롭게 업로드 할 수 있도록 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원하는 위치</a:t>
            </a:r>
            <a:r>
              <a:rPr lang="en-US" altLang="ko-KR" sz="1600" dirty="0"/>
              <a:t>, </a:t>
            </a:r>
            <a:r>
              <a:rPr lang="ko-KR" altLang="en-US" sz="1600" dirty="0"/>
              <a:t>회전 각도</a:t>
            </a:r>
            <a:r>
              <a:rPr lang="en-US" altLang="ko-KR" sz="1600" dirty="0"/>
              <a:t>, </a:t>
            </a:r>
            <a:r>
              <a:rPr lang="ko-KR" altLang="en-US" sz="1600" dirty="0"/>
              <a:t>크기를 설정할 수 있도록 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월드 내에서의 변경사항을 실시간으로 확인할 수 있도록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148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&gt; </a:t>
            </a:r>
            <a:r>
              <a:rPr lang="ko-KR" altLang="en-US" sz="2000"/>
              <a:t>목표 및 개요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4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기존 기술과의 차이</a:t>
            </a:r>
            <a:endParaRPr lang="en-US" altLang="ko-KR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8774D-F0A4-74B2-9A51-BD38DA4431A3}"/>
              </a:ext>
            </a:extLst>
          </p:cNvPr>
          <p:cNvSpPr txBox="1"/>
          <p:nvPr/>
        </p:nvSpPr>
        <p:spPr>
          <a:xfrm>
            <a:off x="1317175" y="1859024"/>
            <a:ext cx="1040701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게더타운 </a:t>
            </a:r>
            <a:r>
              <a:rPr lang="en-US" altLang="ko-KR" sz="1600"/>
              <a:t>: </a:t>
            </a:r>
            <a:r>
              <a:rPr lang="ko-KR" altLang="en-US" sz="1600"/>
              <a:t>오브젝트 설치와 삭제가 가능하지만</a:t>
            </a:r>
            <a:r>
              <a:rPr lang="en-US" altLang="ko-KR" sz="1600"/>
              <a:t>, </a:t>
            </a:r>
            <a:r>
              <a:rPr lang="ko-KR" altLang="en-US" sz="1600"/>
              <a:t>특정 각도 </a:t>
            </a:r>
            <a:r>
              <a:rPr lang="en-US" altLang="ko-KR" sz="1600"/>
              <a:t>(Grid </a:t>
            </a:r>
            <a:r>
              <a:rPr lang="ko-KR" altLang="en-US" sz="1600"/>
              <a:t>형태</a:t>
            </a:r>
            <a:r>
              <a:rPr lang="en-US" altLang="ko-KR" sz="1600"/>
              <a:t>)</a:t>
            </a:r>
            <a:r>
              <a:rPr lang="ko-KR" altLang="en-US" sz="1600"/>
              <a:t>에 한해서만 이동 가능</a:t>
            </a:r>
            <a:r>
              <a:rPr lang="en-US" altLang="ko-KR" sz="1600"/>
              <a:t>. </a:t>
            </a:r>
            <a:r>
              <a:rPr lang="ko-KR" altLang="en-US" sz="1600"/>
              <a:t>또한 상호작용 구현 제한됨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로블록스 </a:t>
            </a:r>
            <a:r>
              <a:rPr lang="en-US" altLang="ko-KR" sz="1600"/>
              <a:t>: </a:t>
            </a:r>
            <a:r>
              <a:rPr lang="ko-KR" altLang="en-US" sz="1600"/>
              <a:t>로블록스 스튜디오를 통해 상호작용을 구현할 수 있으나</a:t>
            </a:r>
            <a:r>
              <a:rPr lang="en-US" altLang="ko-KR" sz="1600"/>
              <a:t>, </a:t>
            </a:r>
            <a:r>
              <a:rPr lang="ko-KR" altLang="en-US" sz="1600"/>
              <a:t>게임 클라이언트 외부에 있어 부자연스러운 사용자 경험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=&gt; </a:t>
            </a:r>
            <a:r>
              <a:rPr lang="ko-KR" altLang="en-US" sz="1600"/>
              <a:t>이를 해결하기 위해 제한 없는 오브젝트 설치 기능과 인게임에서 생성</a:t>
            </a:r>
            <a:r>
              <a:rPr lang="en-US" altLang="ko-KR" sz="1600"/>
              <a:t>, </a:t>
            </a:r>
            <a:r>
              <a:rPr lang="ko-KR" altLang="en-US" sz="1600"/>
              <a:t>공유가 가능한 상호작용 로직 개발 도구를 제작하고자 함</a:t>
            </a:r>
            <a:endParaRPr lang="en-US" altLang="ko-KR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34EA4-A85F-496E-5269-B32D251B24A2}"/>
              </a:ext>
            </a:extLst>
          </p:cNvPr>
          <p:cNvSpPr txBox="1"/>
          <p:nvPr/>
        </p:nvSpPr>
        <p:spPr>
          <a:xfrm>
            <a:off x="890587" y="3613144"/>
            <a:ext cx="300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기대효과 및 활용방안</a:t>
            </a:r>
            <a:endParaRPr lang="en-US" altLang="ko-KR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56F03-FE1B-5315-F65D-8CE7BC732655}"/>
              </a:ext>
            </a:extLst>
          </p:cNvPr>
          <p:cNvSpPr txBox="1"/>
          <p:nvPr/>
        </p:nvSpPr>
        <p:spPr>
          <a:xfrm>
            <a:off x="1317175" y="4086838"/>
            <a:ext cx="915988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상품 디자인의 새로운 가치 창출 </a:t>
            </a:r>
            <a:r>
              <a:rPr lang="en-US" altLang="ko-KR" sz="1600"/>
              <a:t>: 3D </a:t>
            </a:r>
            <a:r>
              <a:rPr lang="ko-KR" altLang="en-US" sz="1600"/>
              <a:t>에셋의 활용 범위 확장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창의적 도구와 교육 및 훈련 의 혁신 </a:t>
            </a:r>
            <a:r>
              <a:rPr lang="en-US" altLang="ko-KR" sz="1600"/>
              <a:t>: </a:t>
            </a:r>
            <a:r>
              <a:rPr lang="ko-KR" altLang="en-US" sz="1600"/>
              <a:t>가상 공간을 통한 학습 환경 조성 가능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/>
              <a:t>문화 및 엔터테이먼트</a:t>
            </a:r>
            <a:r>
              <a:rPr lang="en-US" altLang="ko-KR" sz="1600"/>
              <a:t>, </a:t>
            </a:r>
            <a:r>
              <a:rPr lang="ko-KR" altLang="en-US" sz="1600"/>
              <a:t>마케팅의 새로운 형태 </a:t>
            </a:r>
            <a:r>
              <a:rPr lang="en-US" altLang="ko-KR" sz="1600"/>
              <a:t>: </a:t>
            </a:r>
            <a:r>
              <a:rPr lang="ko-KR" altLang="en-US" sz="1600"/>
              <a:t>사용자 생성 콘텐츠</a:t>
            </a:r>
            <a:r>
              <a:rPr lang="en-US" altLang="ko-KR" sz="1600"/>
              <a:t>(UGC)</a:t>
            </a:r>
            <a:r>
              <a:rPr lang="ko-KR" altLang="en-US" sz="1600"/>
              <a:t>를 활용한 다양한 문화적</a:t>
            </a:r>
            <a:r>
              <a:rPr lang="en-US" altLang="ko-KR" sz="1600"/>
              <a:t>/</a:t>
            </a:r>
            <a:r>
              <a:rPr lang="ko-KR" altLang="en-US" sz="1600"/>
              <a:t>사회적 경험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305078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&gt; </a:t>
            </a:r>
            <a:r>
              <a:rPr lang="ko-KR" altLang="en-US" sz="2000"/>
              <a:t>아키텍처 및 시스템 구성도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5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아키텍처 및 시스템 구성도</a:t>
            </a:r>
            <a:endParaRPr lang="en-US" altLang="ko-KR" b="1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BC8180-923B-471F-550F-56667D0FEEBE}"/>
              </a:ext>
            </a:extLst>
          </p:cNvPr>
          <p:cNvGrpSpPr/>
          <p:nvPr/>
        </p:nvGrpSpPr>
        <p:grpSpPr>
          <a:xfrm>
            <a:off x="982663" y="2996532"/>
            <a:ext cx="3998161" cy="2068103"/>
            <a:chOff x="982663" y="2624147"/>
            <a:chExt cx="3998161" cy="2068103"/>
          </a:xfrm>
        </p:grpSpPr>
        <p:pic>
          <p:nvPicPr>
            <p:cNvPr id="6" name="그림 5" descr="텍스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D1A8ABF-6995-3D2B-AAEE-0E1C8073A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63" y="2624147"/>
              <a:ext cx="3998161" cy="16097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4703A4-FE0D-645C-D0C4-AF3F76E2FB08}"/>
                </a:ext>
              </a:extLst>
            </p:cNvPr>
            <p:cNvSpPr txBox="1"/>
            <p:nvPr/>
          </p:nvSpPr>
          <p:spPr>
            <a:xfrm>
              <a:off x="2258616" y="4322918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시스템 구성도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158F43-AE2B-49D6-7912-80CFBF6CE642}"/>
              </a:ext>
            </a:extLst>
          </p:cNvPr>
          <p:cNvGrpSpPr/>
          <p:nvPr/>
        </p:nvGrpSpPr>
        <p:grpSpPr>
          <a:xfrm>
            <a:off x="5389735" y="2354614"/>
            <a:ext cx="2688509" cy="3909768"/>
            <a:chOff x="5389735" y="1753030"/>
            <a:chExt cx="2688509" cy="3909768"/>
          </a:xfrm>
        </p:grpSpPr>
        <p:pic>
          <p:nvPicPr>
            <p:cNvPr id="7" name="그림 6" descr="텍스트, 도표, 흑백, 평행이(가) 표시된 사진&#10;&#10;자동 생성된 설명">
              <a:extLst>
                <a:ext uri="{FF2B5EF4-FFF2-40B4-BE49-F238E27FC236}">
                  <a16:creationId xmlns:a16="http://schemas.microsoft.com/office/drawing/2014/main" id="{97107BBA-DA1A-87C4-2CC1-1B5B9F6C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735" y="1753030"/>
              <a:ext cx="2688509" cy="33519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ADA06E-54FF-58F4-FED2-1C613F3004E2}"/>
                </a:ext>
              </a:extLst>
            </p:cNvPr>
            <p:cNvSpPr txBox="1"/>
            <p:nvPr/>
          </p:nvSpPr>
          <p:spPr>
            <a:xfrm>
              <a:off x="6144725" y="5293466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유스케이스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9393A2-13E0-C327-0212-4017C6CFBA6C}"/>
              </a:ext>
            </a:extLst>
          </p:cNvPr>
          <p:cNvGrpSpPr/>
          <p:nvPr/>
        </p:nvGrpSpPr>
        <p:grpSpPr>
          <a:xfrm>
            <a:off x="8487155" y="2354614"/>
            <a:ext cx="3101056" cy="3909768"/>
            <a:chOff x="8487155" y="1753030"/>
            <a:chExt cx="3101056" cy="3909768"/>
          </a:xfrm>
        </p:grpSpPr>
        <p:pic>
          <p:nvPicPr>
            <p:cNvPr id="8" name="그림 7" descr="텍스트, 메뉴, 평행, 폰트이(가) 표시된 사진&#10;&#10;자동 생성된 설명">
              <a:extLst>
                <a:ext uri="{FF2B5EF4-FFF2-40B4-BE49-F238E27FC236}">
                  <a16:creationId xmlns:a16="http://schemas.microsoft.com/office/drawing/2014/main" id="{5741EA10-3A4D-6573-9378-4BB229DBB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155" y="1753030"/>
              <a:ext cx="3101056" cy="33519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14C147-2A0A-2489-CCDB-15B6B628F117}"/>
                </a:ext>
              </a:extLst>
            </p:cNvPr>
            <p:cNvSpPr txBox="1"/>
            <p:nvPr/>
          </p:nvSpPr>
          <p:spPr>
            <a:xfrm>
              <a:off x="9121407" y="5293466"/>
              <a:ext cx="1832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클래스 다이어그램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5F0F97-5363-B809-742D-8B8A4D50923C}"/>
              </a:ext>
            </a:extLst>
          </p:cNvPr>
          <p:cNvSpPr txBox="1"/>
          <p:nvPr/>
        </p:nvSpPr>
        <p:spPr>
          <a:xfrm>
            <a:off x="1331826" y="1674358"/>
            <a:ext cx="784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제시한 개발 목표를 달성하기 위해</a:t>
            </a:r>
            <a:r>
              <a:rPr lang="en-US" altLang="ko-KR"/>
              <a:t>, </a:t>
            </a:r>
            <a:r>
              <a:rPr lang="ko-KR" altLang="en-US"/>
              <a:t>다음과 같은 자료를 활용하여 프로젝트를 구체화 함</a:t>
            </a:r>
          </a:p>
        </p:txBody>
      </p:sp>
    </p:spTree>
    <p:extLst>
      <p:ext uri="{BB962C8B-B14F-4D97-AF65-F5344CB8AC3E}">
        <p14:creationId xmlns:p14="http://schemas.microsoft.com/office/powerpoint/2010/main" val="418719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개요 </a:t>
            </a:r>
            <a:r>
              <a:rPr lang="en-US" altLang="ko-KR"/>
              <a:t>&gt; </a:t>
            </a:r>
            <a:r>
              <a:rPr lang="ko-KR" altLang="en-US" sz="2000"/>
              <a:t>팀원 역할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6</a:t>
            </a:fld>
            <a:endParaRPr kumimoji="1" lang="x-none" altLang="en-US"/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04C9EDDE-5706-E832-49BF-80242D06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3" y="1565720"/>
            <a:ext cx="1415954" cy="1417578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BBACE44C-4733-C92D-5638-618AFA9C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8" y="1565720"/>
            <a:ext cx="1415954" cy="1417578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9D5A79EE-AD8D-8FB5-3CF7-D817C36A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50" y="1565720"/>
            <a:ext cx="1415954" cy="141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AFA10-771E-DBFB-2D31-2C607DBEB61C}"/>
              </a:ext>
            </a:extLst>
          </p:cNvPr>
          <p:cNvSpPr txBox="1"/>
          <p:nvPr/>
        </p:nvSpPr>
        <p:spPr>
          <a:xfrm>
            <a:off x="1997748" y="30553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이혜림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F8207-8674-FA67-3912-405CCE8994F2}"/>
              </a:ext>
            </a:extLst>
          </p:cNvPr>
          <p:cNvSpPr txBox="1"/>
          <p:nvPr/>
        </p:nvSpPr>
        <p:spPr>
          <a:xfrm>
            <a:off x="5727543" y="30553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박준서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E42AA-D971-9494-CA34-E06E4EC46873}"/>
              </a:ext>
            </a:extLst>
          </p:cNvPr>
          <p:cNvSpPr txBox="1"/>
          <p:nvPr/>
        </p:nvSpPr>
        <p:spPr>
          <a:xfrm>
            <a:off x="9457335" y="30553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최준혁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10D7FA-53AA-0222-6C41-14D2BDDEE57D}"/>
              </a:ext>
            </a:extLst>
          </p:cNvPr>
          <p:cNvSpPr txBox="1"/>
          <p:nvPr/>
        </p:nvSpPr>
        <p:spPr>
          <a:xfrm>
            <a:off x="1273189" y="3496644"/>
            <a:ext cx="2230098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에셋 업로드 구현</a:t>
            </a:r>
            <a:r>
              <a:rPr lang="en-US" altLang="ko-KR" sz="1600"/>
              <a:t>,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UDP</a:t>
            </a:r>
            <a:r>
              <a:rPr lang="ko-KR" altLang="en-US" sz="1600" dirty="0"/>
              <a:t> 게임 </a:t>
            </a:r>
            <a:r>
              <a:rPr lang="ko-KR" altLang="en-US" sz="1600"/>
              <a:t>서버</a:t>
            </a:r>
            <a:r>
              <a:rPr lang="en-US" altLang="ko-KR" sz="1600"/>
              <a:t> </a:t>
            </a:r>
            <a:r>
              <a:rPr lang="ko-KR" altLang="en-US" sz="1600"/>
              <a:t>통신 등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멀티플레이 </a:t>
            </a:r>
            <a:r>
              <a:rPr lang="en-US" altLang="ko-KR" sz="1600"/>
              <a:t>(</a:t>
            </a:r>
            <a:r>
              <a:rPr lang="ko-KR" altLang="en-US" sz="1600"/>
              <a:t>서버</a:t>
            </a:r>
            <a:r>
              <a:rPr lang="en-US" altLang="ko-KR" sz="1600"/>
              <a:t>) </a:t>
            </a:r>
            <a:r>
              <a:rPr lang="ko-KR" altLang="en-US" sz="1600"/>
              <a:t>담당 및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프로젝트 진행 총괄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3B757-F71A-F802-87FF-C4884AFCBEB5}"/>
              </a:ext>
            </a:extLst>
          </p:cNvPr>
          <p:cNvSpPr txBox="1"/>
          <p:nvPr/>
        </p:nvSpPr>
        <p:spPr>
          <a:xfrm>
            <a:off x="8468282" y="3496644"/>
            <a:ext cx="2759089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실시간 모델 로딩 루틴 설계</a:t>
            </a:r>
            <a:r>
              <a:rPr lang="en-US" altLang="ko-KR" sz="1600"/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/>
              <a:t>UDP </a:t>
            </a:r>
            <a:r>
              <a:rPr lang="ko-KR" altLang="en-US" sz="1600"/>
              <a:t>클라이언트 통신 등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멀티플레이 </a:t>
            </a:r>
            <a:r>
              <a:rPr lang="en-US" altLang="ko-KR" sz="1600"/>
              <a:t>(</a:t>
            </a:r>
            <a:r>
              <a:rPr lang="ko-KR" altLang="en-US" sz="1600"/>
              <a:t>클라이언트</a:t>
            </a:r>
            <a:r>
              <a:rPr lang="en-US" altLang="ko-KR" sz="1600"/>
              <a:t>) </a:t>
            </a:r>
            <a:r>
              <a:rPr lang="ko-KR" altLang="en-US" sz="1600"/>
              <a:t>담당 및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프로젝트 기능 개발 담당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11E66-66D5-D96E-CDA5-060A98184291}"/>
              </a:ext>
            </a:extLst>
          </p:cNvPr>
          <p:cNvSpPr txBox="1"/>
          <p:nvPr/>
        </p:nvSpPr>
        <p:spPr>
          <a:xfrm>
            <a:off x="4857912" y="3496644"/>
            <a:ext cx="2520242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/>
              <a:t>클라이언트 </a:t>
            </a:r>
            <a:r>
              <a:rPr lang="en-US" altLang="ko-KR" sz="1600"/>
              <a:t>UI/UX </a:t>
            </a:r>
            <a:r>
              <a:rPr lang="ko-KR" altLang="en-US" sz="1600"/>
              <a:t>개발 전반</a:t>
            </a:r>
            <a:r>
              <a:rPr lang="en-US" altLang="ko-KR" sz="1600"/>
              <a:t>,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/>
              <a:t>플레이어 애니메이션 추가 등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클라이언트 담당 및</a:t>
            </a:r>
            <a:endParaRPr lang="en-US" altLang="ko-KR" sz="1600"/>
          </a:p>
          <a:p>
            <a:pPr algn="ctr">
              <a:lnSpc>
                <a:spcPct val="150000"/>
              </a:lnSpc>
            </a:pPr>
            <a:r>
              <a:rPr lang="ko-KR" altLang="en-US" sz="1600"/>
              <a:t>프로젝트 고도화 담당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EEF25-C701-647E-3BAE-B5584EEAA1D3}"/>
              </a:ext>
            </a:extLst>
          </p:cNvPr>
          <p:cNvSpPr txBox="1"/>
          <p:nvPr/>
        </p:nvSpPr>
        <p:spPr>
          <a:xfrm>
            <a:off x="3253717" y="5738254"/>
            <a:ext cx="5684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</a:rPr>
              <a:t>로그인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에셋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맵 서버는 악동개발자 팀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허유정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김창인 학생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과 협업함</a:t>
            </a:r>
          </a:p>
        </p:txBody>
      </p:sp>
    </p:spTree>
    <p:extLst>
      <p:ext uri="{BB962C8B-B14F-4D97-AF65-F5344CB8AC3E}">
        <p14:creationId xmlns:p14="http://schemas.microsoft.com/office/powerpoint/2010/main" val="137522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890E533-BBFE-78F3-8D51-1E5C0FEE10DE}"/>
              </a:ext>
            </a:extLst>
          </p:cNvPr>
          <p:cNvSpPr txBox="1"/>
          <p:nvPr/>
        </p:nvSpPr>
        <p:spPr>
          <a:xfrm rot="1682836">
            <a:off x="3508168" y="2811977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일부 기능 구현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요구사항 변경 내용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7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35E88-81EA-2D1D-AF99-76916B91DC3C}"/>
              </a:ext>
            </a:extLst>
          </p:cNvPr>
          <p:cNvSpPr txBox="1"/>
          <p:nvPr/>
        </p:nvSpPr>
        <p:spPr>
          <a:xfrm>
            <a:off x="1407178" y="5212697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계획 발표 전</a:t>
            </a:r>
            <a:endParaRPr lang="en-US" altLang="ko-KR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FA662-1CA1-B86C-7024-831AB23DB618}"/>
              </a:ext>
            </a:extLst>
          </p:cNvPr>
          <p:cNvSpPr txBox="1"/>
          <p:nvPr/>
        </p:nvSpPr>
        <p:spPr>
          <a:xfrm>
            <a:off x="5621969" y="521047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계획 발표 후</a:t>
            </a:r>
            <a:endParaRPr lang="en-US" altLang="ko-KR" b="1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375DB0-3271-905E-7DCC-70CD15FF1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57173"/>
              </p:ext>
            </p:extLst>
          </p:nvPr>
        </p:nvGraphicFramePr>
        <p:xfrm>
          <a:off x="4704432" y="1268413"/>
          <a:ext cx="3140241" cy="384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055">
                  <a:extLst>
                    <a:ext uri="{9D8B030D-6E8A-4147-A177-3AD203B41FA5}">
                      <a16:colId xmlns:a16="http://schemas.microsoft.com/office/drawing/2014/main" val="748132473"/>
                    </a:ext>
                  </a:extLst>
                </a:gridCol>
                <a:gridCol w="1258186">
                  <a:extLst>
                    <a:ext uri="{9D8B030D-6E8A-4147-A177-3AD203B41FA5}">
                      <a16:colId xmlns:a16="http://schemas.microsoft.com/office/drawing/2014/main" val="10420587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구현여부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095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로그인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828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동기화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2142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에셋 </a:t>
                      </a:r>
                      <a:r>
                        <a:rPr lang="en-US" sz="1600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CRUD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7024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 관리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9900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에셋 업로드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7740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건물 관리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7794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1" u="non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게임 해상도 설정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i="1" u="none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ko-KR" altLang="en-US" sz="1600" i="1" u="non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7775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1" u="non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조작키 설정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i="1" u="none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i="1" u="non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781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1" u="none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음량 설정 기능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i="1" u="none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altLang="en-US" sz="1600" i="1" u="none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1896354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E20D54F-BF30-E120-D3DD-C422FDA4D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91167"/>
              </p:ext>
            </p:extLst>
          </p:nvPr>
        </p:nvGraphicFramePr>
        <p:xfrm>
          <a:off x="982663" y="1268413"/>
          <a:ext cx="2154196" cy="380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196">
                  <a:extLst>
                    <a:ext uri="{9D8B030D-6E8A-4147-A177-3AD203B41FA5}">
                      <a16:colId xmlns:a16="http://schemas.microsoft.com/office/drawing/2014/main" val="748132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요구사항명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095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</a:rPr>
                        <a:t>멀티플레이 설정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478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</a:rPr>
                        <a:t>방 편집 기능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828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</a:rPr>
                        <a:t>에셋 관리 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7740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</a:rPr>
                        <a:t>건물 편집 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7794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</a:rPr>
                        <a:t>역할 관리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6279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상호작용 편집 기능</a:t>
                      </a:r>
                      <a:endParaRPr lang="ko-KR" altLang="en-US" sz="1600" i="0" u="none" strike="sng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6837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NPC </a:t>
                      </a:r>
                      <a:r>
                        <a:rPr lang="ko-KR" alt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편집 기능</a:t>
                      </a:r>
                      <a:endParaRPr lang="ko-KR" altLang="en-US" sz="1600" i="0" u="none" strike="sng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1896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메인 월드 </a:t>
                      </a:r>
                      <a:r>
                        <a:rPr lang="en-US" altLang="ko-KR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NPC </a:t>
                      </a:r>
                      <a:r>
                        <a:rPr lang="ko-KR" alt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생성 기능</a:t>
                      </a:r>
                      <a:endParaRPr lang="ko-KR" altLang="en-US" sz="1600" i="0" u="none" strike="sng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23075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i="0" u="none" strike="sngStrike" kern="0" spc="0" dirty="0">
                          <a:solidFill>
                            <a:srgbClr val="000000"/>
                          </a:solidFill>
                          <a:effectLst/>
                        </a:rPr>
                        <a:t>아이템 편집 기능</a:t>
                      </a:r>
                      <a:endParaRPr lang="ko-KR" altLang="en-US" sz="1600" i="0" u="none" strike="sngStrike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7557378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5711A8-97CC-45D0-C04C-5292A6F97AA6}"/>
              </a:ext>
            </a:extLst>
          </p:cNvPr>
          <p:cNvCxnSpPr/>
          <p:nvPr/>
        </p:nvCxnSpPr>
        <p:spPr>
          <a:xfrm>
            <a:off x="3136859" y="1842768"/>
            <a:ext cx="15675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DC038DF-DC40-9E30-1955-78012D03EA43}"/>
              </a:ext>
            </a:extLst>
          </p:cNvPr>
          <p:cNvCxnSpPr>
            <a:cxnSpLocks/>
          </p:cNvCxnSpPr>
          <p:nvPr/>
        </p:nvCxnSpPr>
        <p:spPr>
          <a:xfrm>
            <a:off x="3920645" y="1842768"/>
            <a:ext cx="783787" cy="383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CC2626-7DE3-F036-2684-BA5C0CAE2E54}"/>
              </a:ext>
            </a:extLst>
          </p:cNvPr>
          <p:cNvSpPr txBox="1"/>
          <p:nvPr/>
        </p:nvSpPr>
        <p:spPr>
          <a:xfrm>
            <a:off x="3628738" y="1565768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세분화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8144DE-3771-E1A8-2A74-0369E28FEC60}"/>
              </a:ext>
            </a:extLst>
          </p:cNvPr>
          <p:cNvCxnSpPr>
            <a:cxnSpLocks/>
          </p:cNvCxnSpPr>
          <p:nvPr/>
        </p:nvCxnSpPr>
        <p:spPr>
          <a:xfrm>
            <a:off x="3136858" y="2226541"/>
            <a:ext cx="1567574" cy="383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5FC4FE-3DC8-E1A7-C0CB-1F3E6F5183B1}"/>
              </a:ext>
            </a:extLst>
          </p:cNvPr>
          <p:cNvCxnSpPr>
            <a:cxnSpLocks/>
          </p:cNvCxnSpPr>
          <p:nvPr/>
        </p:nvCxnSpPr>
        <p:spPr>
          <a:xfrm>
            <a:off x="3136858" y="2588079"/>
            <a:ext cx="1567574" cy="8308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4F8E8D-2330-C792-8405-D05DBDF36D1C}"/>
              </a:ext>
            </a:extLst>
          </p:cNvPr>
          <p:cNvSpPr txBox="1"/>
          <p:nvPr/>
        </p:nvSpPr>
        <p:spPr>
          <a:xfrm>
            <a:off x="3628737" y="2119194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세분화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78E99D-47DC-CEC5-59FB-5E7B47C28834}"/>
              </a:ext>
            </a:extLst>
          </p:cNvPr>
          <p:cNvCxnSpPr>
            <a:cxnSpLocks/>
          </p:cNvCxnSpPr>
          <p:nvPr/>
        </p:nvCxnSpPr>
        <p:spPr>
          <a:xfrm>
            <a:off x="3136858" y="2988823"/>
            <a:ext cx="1567574" cy="7801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68D359A-BCC7-661F-ED7D-0AF96EA2DDB4}"/>
              </a:ext>
            </a:extLst>
          </p:cNvPr>
          <p:cNvCxnSpPr>
            <a:cxnSpLocks/>
          </p:cNvCxnSpPr>
          <p:nvPr/>
        </p:nvCxnSpPr>
        <p:spPr>
          <a:xfrm>
            <a:off x="3136857" y="3418905"/>
            <a:ext cx="1567575" cy="3500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AAACC55-785C-9F64-4ECC-76259F70161E}"/>
              </a:ext>
            </a:extLst>
          </p:cNvPr>
          <p:cNvCxnSpPr>
            <a:cxnSpLocks/>
          </p:cNvCxnSpPr>
          <p:nvPr/>
        </p:nvCxnSpPr>
        <p:spPr>
          <a:xfrm>
            <a:off x="3920644" y="2423370"/>
            <a:ext cx="783787" cy="6117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F786B6-FB34-9DE5-7939-50A0C550154B}"/>
              </a:ext>
            </a:extLst>
          </p:cNvPr>
          <p:cNvSpPr txBox="1"/>
          <p:nvPr/>
        </p:nvSpPr>
        <p:spPr>
          <a:xfrm rot="1406793">
            <a:off x="3698263" y="311021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통합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4397DF-0ECD-6457-94E7-0A6688FB64EE}"/>
              </a:ext>
            </a:extLst>
          </p:cNvPr>
          <p:cNvSpPr txBox="1"/>
          <p:nvPr/>
        </p:nvSpPr>
        <p:spPr>
          <a:xfrm>
            <a:off x="7978146" y="1862547"/>
            <a:ext cx="4066217" cy="311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계획 발표 이후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멀티플레이 및 방 편집 부분</a:t>
            </a:r>
            <a:r>
              <a:rPr lang="en-US" altLang="ko-KR" sz="1600"/>
              <a:t> </a:t>
            </a:r>
            <a:r>
              <a:rPr lang="ko-KR" altLang="en-US" sz="1600"/>
              <a:t>세분화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건물 및 역할 부분 통합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몇몇 기능은 시간 상 구현이 어려울 것으로 판단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개발 영역을 줄이고</a:t>
            </a:r>
            <a:r>
              <a:rPr lang="en-US" altLang="ko-KR" sz="1600"/>
              <a:t> </a:t>
            </a:r>
            <a:r>
              <a:rPr lang="ko-KR" altLang="en-US" sz="1600" b="1"/>
              <a:t>필수적인 부분을 구현</a:t>
            </a: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200" strike="sngStrike"/>
              <a:t>취소선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ko-KR" altLang="en-US" sz="1200"/>
              <a:t>삭제된 요구사항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 i="1"/>
              <a:t>기울임꼴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ko-KR" altLang="en-US" sz="1200"/>
              <a:t>추가된 요구사항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적색 글자 </a:t>
            </a:r>
            <a:r>
              <a:rPr lang="en-US" altLang="ko-KR" sz="1200"/>
              <a:t>: </a:t>
            </a:r>
            <a:r>
              <a:rPr lang="ko-KR" altLang="en-US" sz="1200"/>
              <a:t>주요 기능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00409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주요 기능 목록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8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에셋 업로드</a:t>
            </a:r>
            <a:endParaRPr lang="en-US" altLang="ko-KR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A2CEC1-421A-1F0F-13C5-160ED862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791" y="1268413"/>
            <a:ext cx="3479340" cy="1956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76842-AC15-7433-6B67-64B8D74A6504}"/>
              </a:ext>
            </a:extLst>
          </p:cNvPr>
          <p:cNvSpPr txBox="1"/>
          <p:nvPr/>
        </p:nvSpPr>
        <p:spPr>
          <a:xfrm>
            <a:off x="1321593" y="1561545"/>
            <a:ext cx="7382149" cy="4119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게임 내에서 설치할 수 있는 물체를 에셋이라 정의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사용자는 서버에 있는 에셋을 검색하여 다운로드 할 수 있으며</a:t>
            </a:r>
            <a:r>
              <a:rPr lang="en-US" altLang="ko-KR" sz="1600"/>
              <a:t>,</a:t>
            </a:r>
            <a:br>
              <a:rPr lang="en-US" altLang="ko-KR" sz="1600"/>
            </a:br>
            <a:r>
              <a:rPr lang="ko-KR" altLang="en-US" sz="1600"/>
              <a:t>원하는 에셋을 업로드 할 수도 있음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에셋 업로드 창에서는 업로드한 썸네일 사진과 모델을 미리 확인할 수 있음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에셋을 게시하기 전</a:t>
            </a:r>
            <a:r>
              <a:rPr lang="en-US" altLang="ko-KR" sz="1600"/>
              <a:t>, </a:t>
            </a:r>
            <a:r>
              <a:rPr lang="ko-KR" altLang="en-US" sz="1600"/>
              <a:t>유효성 검사를 실시</a:t>
            </a:r>
            <a:r>
              <a:rPr lang="en-US" altLang="ko-KR" sz="1600"/>
              <a:t>. </a:t>
            </a:r>
            <a:r>
              <a:rPr lang="ko-KR" altLang="en-US" sz="1600"/>
              <a:t>다음의 조건을 만족해야 업로드 가능함</a:t>
            </a:r>
            <a:endParaRPr lang="en-US" altLang="ko-KR" sz="16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/>
              <a:t>에셋을 게시하기 위해서는 </a:t>
            </a:r>
            <a:r>
              <a:rPr lang="ko-KR" altLang="en-US" sz="1600" b="1"/>
              <a:t>이름</a:t>
            </a:r>
            <a:r>
              <a:rPr lang="en-US" altLang="ko-KR" sz="1600" b="1"/>
              <a:t>, </a:t>
            </a:r>
            <a:r>
              <a:rPr lang="ko-KR" altLang="en-US" sz="1600" b="1"/>
              <a:t>카테고리</a:t>
            </a:r>
            <a:r>
              <a:rPr lang="en-US" altLang="ko-KR" sz="1600" b="1"/>
              <a:t>, </a:t>
            </a:r>
            <a:r>
              <a:rPr lang="ko-KR" altLang="en-US" sz="1600" b="1"/>
              <a:t>썸네일 사진</a:t>
            </a:r>
            <a:r>
              <a:rPr lang="en-US" altLang="ko-KR" sz="1600" b="1"/>
              <a:t>, 3D </a:t>
            </a:r>
            <a:r>
              <a:rPr lang="ko-KR" altLang="en-US" sz="1600" b="1"/>
              <a:t>모델 파일</a:t>
            </a:r>
            <a:r>
              <a:rPr lang="ko-KR" altLang="en-US" sz="1600"/>
              <a:t>이 필수적임</a:t>
            </a:r>
            <a:endParaRPr lang="en-US" altLang="ko-KR" sz="16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/>
              <a:t>3D </a:t>
            </a:r>
            <a:r>
              <a:rPr lang="ko-KR" altLang="en-US" sz="1600"/>
              <a:t>모델 파일은 </a:t>
            </a:r>
            <a:r>
              <a:rPr lang="en-US" altLang="ko-KR" sz="1600" b="1"/>
              <a:t>glb </a:t>
            </a:r>
            <a:r>
              <a:rPr lang="ko-KR" altLang="en-US" sz="1600" b="1"/>
              <a:t>확장자만 가능함</a:t>
            </a:r>
            <a:endParaRPr lang="en-US" altLang="ko-KR" sz="1600" b="1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/>
              <a:t>3D</a:t>
            </a:r>
            <a:r>
              <a:rPr lang="ko-KR" altLang="en-US" sz="1600"/>
              <a:t> 모델 파일의 데이터 크기는 최대 </a:t>
            </a:r>
            <a:r>
              <a:rPr lang="en-US" altLang="ko-KR" sz="1600" b="1"/>
              <a:t>10Mb</a:t>
            </a:r>
            <a:r>
              <a:rPr lang="ko-KR" altLang="en-US" sz="1600" b="1"/>
              <a:t>를 넘을 수 없음</a:t>
            </a:r>
            <a:endParaRPr lang="en-US" altLang="ko-KR" sz="1600" b="1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/>
              <a:t>3D </a:t>
            </a:r>
            <a:r>
              <a:rPr lang="ko-KR" altLang="en-US" sz="1600"/>
              <a:t>모델 파일의 물리적 크기는 우측 미리보기 창의 </a:t>
            </a:r>
            <a:r>
              <a:rPr lang="ko-KR" altLang="en-US" sz="1600" b="1"/>
              <a:t>녹색 정육면체를 넘을 수 없음</a:t>
            </a:r>
            <a:endParaRPr lang="en-US" altLang="ko-KR" sz="1600" b="1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유효성 검사를 모두 통과하였으면 우측 하단에 에셋 업로드 성공 메시지가 출력됨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에셋을 검색할 때에는 에셋의 이름</a:t>
            </a:r>
            <a:r>
              <a:rPr lang="en-US" altLang="ko-KR" sz="1600"/>
              <a:t>, </a:t>
            </a:r>
            <a:r>
              <a:rPr lang="ko-KR" altLang="en-US" sz="1600"/>
              <a:t>카테고리를 활용할 수 있음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48519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결과 </a:t>
            </a:r>
            <a:r>
              <a:rPr lang="en-US" altLang="ko-KR"/>
              <a:t>&gt; </a:t>
            </a:r>
            <a:r>
              <a:rPr lang="ko-KR" altLang="en-US" sz="2000"/>
              <a:t>주요 기능 목록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9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에셋 동적 로드 </a:t>
            </a:r>
            <a:r>
              <a:rPr lang="en-US" altLang="ko-KR" b="1"/>
              <a:t>(</a:t>
            </a:r>
            <a:r>
              <a:rPr lang="ko-KR" altLang="en-US" b="1"/>
              <a:t>에셋 </a:t>
            </a:r>
            <a:r>
              <a:rPr lang="en-US" altLang="ko-KR" b="1"/>
              <a:t>CRUD </a:t>
            </a:r>
            <a:r>
              <a:rPr lang="ko-KR" altLang="en-US" b="1"/>
              <a:t>일부</a:t>
            </a:r>
            <a:r>
              <a:rPr lang="en-US" altLang="ko-KR" b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76842-AC15-7433-6B67-64B8D74A6504}"/>
              </a:ext>
            </a:extLst>
          </p:cNvPr>
          <p:cNvSpPr txBox="1"/>
          <p:nvPr/>
        </p:nvSpPr>
        <p:spPr>
          <a:xfrm>
            <a:off x="1321593" y="1561545"/>
            <a:ext cx="10430228" cy="301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게임 내에서 새로고침 없이 에셋 설치를 동적으로 보여주기 위하여</a:t>
            </a:r>
            <a:r>
              <a:rPr lang="en-US" altLang="ko-KR" sz="1600"/>
              <a:t>, GltfRoutine</a:t>
            </a:r>
            <a:r>
              <a:rPr lang="ko-KR" altLang="en-US" sz="1600"/>
              <a:t>을 구성함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이 때</a:t>
            </a:r>
            <a:r>
              <a:rPr lang="en-US" altLang="ko-KR" sz="1600"/>
              <a:t>, </a:t>
            </a:r>
            <a:r>
              <a:rPr lang="ko-KR" altLang="en-US" sz="1600"/>
              <a:t>동일한 코드를 최소화 하기 위하여 </a:t>
            </a:r>
            <a:r>
              <a:rPr lang="en-US" altLang="ko-KR" sz="1600"/>
              <a:t>GltfRoutine </a:t>
            </a:r>
            <a:r>
              <a:rPr lang="ko-KR" altLang="en-US" sz="1600"/>
              <a:t>클래스를 상속받아 기능을 구현하는 템플릿 메소드 패턴 사용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/>
              <a:t>DownRoutine(</a:t>
            </a:r>
            <a:r>
              <a:rPr lang="ko-KR" altLang="en-US" sz="1600"/>
              <a:t>에셋 다운</a:t>
            </a:r>
            <a:r>
              <a:rPr lang="en-US" altLang="ko-KR" sz="1600"/>
              <a:t>) -&gt; LoadRoutine(</a:t>
            </a:r>
            <a:r>
              <a:rPr lang="ko-KR" altLang="en-US" sz="1600"/>
              <a:t>에셋 메모리에 로드</a:t>
            </a:r>
            <a:r>
              <a:rPr lang="en-US" altLang="ko-KR" sz="1600"/>
              <a:t>) -&gt; WearRoutine(</a:t>
            </a:r>
            <a:r>
              <a:rPr lang="ko-KR" altLang="en-US" sz="1600"/>
              <a:t>에셋 적용</a:t>
            </a:r>
            <a:r>
              <a:rPr lang="en-US" altLang="ko-KR" sz="1600"/>
              <a:t>) -&gt; EndRoutine(</a:t>
            </a:r>
            <a:r>
              <a:rPr lang="ko-KR" altLang="en-US" sz="1600"/>
              <a:t>작업 종료</a:t>
            </a:r>
            <a:r>
              <a:rPr lang="en-US" altLang="ko-KR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자원 동시 접근을 규제하기 위하여 작업 큐 방식으로 진행됨</a:t>
            </a:r>
            <a:endParaRPr lang="en-US" altLang="ko-KR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/>
              <a:t>각 </a:t>
            </a:r>
            <a:r>
              <a:rPr lang="en-US" altLang="ko-KR" sz="1600"/>
              <a:t>Routine</a:t>
            </a:r>
            <a:r>
              <a:rPr lang="ko-KR" altLang="en-US" sz="1600"/>
              <a:t>은 자신의 </a:t>
            </a:r>
            <a:r>
              <a:rPr lang="en-US" altLang="ko-KR" sz="1600"/>
              <a:t>Task</a:t>
            </a:r>
            <a:r>
              <a:rPr lang="ko-KR" altLang="en-US" sz="1600"/>
              <a:t>를 완료하면 해당 </a:t>
            </a:r>
            <a:r>
              <a:rPr lang="en-US" altLang="ko-KR" sz="1600"/>
              <a:t>Task</a:t>
            </a:r>
            <a:r>
              <a:rPr lang="ko-KR" altLang="en-US" sz="1600"/>
              <a:t>를 다음 </a:t>
            </a:r>
            <a:r>
              <a:rPr lang="en-US" altLang="ko-KR" sz="1600"/>
              <a:t>Routine</a:t>
            </a:r>
            <a:r>
              <a:rPr lang="ko-KR" altLang="en-US" sz="1600"/>
              <a:t>에 넘기는 형태로 </a:t>
            </a:r>
            <a:br>
              <a:rPr lang="en-US" altLang="ko-KR" sz="1600"/>
            </a:br>
            <a:r>
              <a:rPr lang="ko-KR" altLang="en-US" sz="1600"/>
              <a:t>책임 연쇄 패턴을 적용해</a:t>
            </a:r>
            <a:r>
              <a:rPr lang="en-US" altLang="ko-KR" sz="1600"/>
              <a:t> </a:t>
            </a:r>
            <a:r>
              <a:rPr lang="ko-KR" altLang="en-US" sz="1600"/>
              <a:t>단일 책임 원칙 하에 작동됨</a:t>
            </a:r>
            <a:r>
              <a:rPr lang="en-US" altLang="ko-KR" sz="160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/>
              <a:t>Task </a:t>
            </a:r>
            <a:r>
              <a:rPr lang="ko-KR" altLang="en-US" sz="1600"/>
              <a:t>처리의 성공 여부를 </a:t>
            </a:r>
            <a:r>
              <a:rPr lang="en-US" altLang="ko-KR" sz="1600"/>
              <a:t>boolean</a:t>
            </a:r>
            <a:r>
              <a:rPr lang="ko-KR" altLang="en-US" sz="1600"/>
              <a:t>의 형태로 상태를 저장해</a:t>
            </a:r>
            <a:r>
              <a:rPr lang="en-US" altLang="ko-KR" sz="1600"/>
              <a:t>, </a:t>
            </a:r>
            <a:br>
              <a:rPr lang="en-US" altLang="ko-KR" sz="1600"/>
            </a:br>
            <a:r>
              <a:rPr lang="ko-KR" altLang="en-US" sz="1600"/>
              <a:t>이를 판단하면서 작업이 수행되도록 상태 패턴을 적용하여 </a:t>
            </a:r>
            <a:r>
              <a:rPr lang="en-US" altLang="ko-KR" sz="1600"/>
              <a:t>Task</a:t>
            </a:r>
            <a:r>
              <a:rPr lang="ko-KR" altLang="en-US" sz="1600"/>
              <a:t>의 수행 정도를 판단 가능</a:t>
            </a:r>
          </a:p>
        </p:txBody>
      </p:sp>
      <p:pic>
        <p:nvPicPr>
          <p:cNvPr id="8" name="그림 3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1D95D8A-6C5C-6D38-CA17-AA8BE7864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21" y="3164562"/>
            <a:ext cx="2436014" cy="281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32" descr="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F811B5E5-539E-05FF-F366-C66361A5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36" y="4700513"/>
            <a:ext cx="4051950" cy="13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7573F-6403-F3C5-2409-7B94801E84C2}"/>
              </a:ext>
            </a:extLst>
          </p:cNvPr>
          <p:cNvSpPr txBox="1"/>
          <p:nvPr/>
        </p:nvSpPr>
        <p:spPr>
          <a:xfrm>
            <a:off x="6175829" y="4781088"/>
            <a:ext cx="2778646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&lt;- </a:t>
            </a:r>
            <a:r>
              <a:rPr lang="en-US" altLang="ko-KR" sz="1400" dirty="0" err="1"/>
              <a:t>GltfRoutine</a:t>
            </a:r>
            <a:r>
              <a:rPr lang="en-US" altLang="ko-KR" sz="1400" dirty="0"/>
              <a:t> Class Diagram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GltfRoutine</a:t>
            </a:r>
            <a:r>
              <a:rPr lang="en-US" altLang="ko-KR" sz="1400" dirty="0"/>
              <a:t> State Diagram -&gt;</a:t>
            </a:r>
          </a:p>
        </p:txBody>
      </p:sp>
    </p:spTree>
    <p:extLst>
      <p:ext uri="{BB962C8B-B14F-4D97-AF65-F5344CB8AC3E}">
        <p14:creationId xmlns:p14="http://schemas.microsoft.com/office/powerpoint/2010/main" val="344993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EEF8CA258B114B8D883CAA9BE76F96" ma:contentTypeVersion="4" ma:contentTypeDescription="새 문서를 만듭니다." ma:contentTypeScope="" ma:versionID="7515efcd70e1746458f634e8264313b1">
  <xsd:schema xmlns:xsd="http://www.w3.org/2001/XMLSchema" xmlns:xs="http://www.w3.org/2001/XMLSchema" xmlns:p="http://schemas.microsoft.com/office/2006/metadata/properties" xmlns:ns2="95959694-a5a3-45ee-904f-fc9b98d180ff" targetNamespace="http://schemas.microsoft.com/office/2006/metadata/properties" ma:root="true" ma:fieldsID="100a2787f8e11178e7c8c74a45a94df6" ns2:_="">
    <xsd:import namespace="95959694-a5a3-45ee-904f-fc9b98d18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59694-a5a3-45ee-904f-fc9b98d18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74FF5B-BD04-4826-B0D7-B4EC4DF93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59694-a5a3-45ee-904f-fc9b98d18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B9478C-1C30-4BBC-B1D3-39AB7235BB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F989FF-DB24-401B-AF22-D0BE49762C21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95959694-a5a3-45ee-904f-fc9b98d180ff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1370</Words>
  <Application>Microsoft Office PowerPoint</Application>
  <PresentationFormat>와이드스크린</PresentationFormat>
  <Paragraphs>240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Calibri</vt:lpstr>
      <vt:lpstr>바탕</vt:lpstr>
      <vt:lpstr>Wingdings</vt:lpstr>
      <vt:lpstr>나눔스퀘어_ac</vt:lpstr>
      <vt:lpstr>나눔스퀘어_ac Bold</vt:lpstr>
      <vt:lpstr>Office 테마</vt:lpstr>
      <vt:lpstr>PowerPoint 프레젠테이션</vt:lpstr>
      <vt:lpstr>목차</vt:lpstr>
      <vt:lpstr>프로젝트 개요 &gt; 목표 및 개요</vt:lpstr>
      <vt:lpstr>프로젝트 개요 &gt; 목표 및 개요</vt:lpstr>
      <vt:lpstr>프로젝트 개요 &gt; 아키텍처 및 시스템 구성도</vt:lpstr>
      <vt:lpstr>프로젝트 개요 &gt; 팀원 역할</vt:lpstr>
      <vt:lpstr>프로젝트 결과 &gt; 요구사항 변경 내용</vt:lpstr>
      <vt:lpstr>프로젝트 결과 &gt; 주요 기능 목록</vt:lpstr>
      <vt:lpstr>프로젝트 결과 &gt; 주요 기능 목록</vt:lpstr>
      <vt:lpstr>프로젝트 결과 &gt; 주요 기능 목록</vt:lpstr>
      <vt:lpstr>프로젝트 결과 &gt; 주요 기능 목록</vt:lpstr>
      <vt:lpstr>프로젝트 결과 &gt; 주요 기능 목록</vt:lpstr>
      <vt:lpstr>프로젝트 결과 &gt; 데모</vt:lpstr>
      <vt:lpstr>프로젝트 결과 &gt; 활동 진행 내용</vt:lpstr>
      <vt:lpstr>프로젝트 결과 &gt; 활동 진행 내용</vt:lpstr>
      <vt:lpstr>프로젝트 결과 &gt; 활동 진행 내용</vt:lpstr>
      <vt:lpstr>질의응답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킥오프 미팅</dc:title>
  <dc:creator>세영 한</dc:creator>
  <cp:lastModifiedBy>이혜림</cp:lastModifiedBy>
  <cp:revision>144</cp:revision>
  <dcterms:created xsi:type="dcterms:W3CDTF">2023-06-28T19:21:46Z</dcterms:created>
  <dcterms:modified xsi:type="dcterms:W3CDTF">2024-06-11T10:02:45Z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0x010100F5EEF8CA258B114B8D883CAA9BE76F96</vt:lpwstr>
  </property>
</Properties>
</file>